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5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3" r:id="rId4"/>
    <p:sldId id="299" r:id="rId5"/>
    <p:sldId id="260" r:id="rId6"/>
    <p:sldId id="300" r:id="rId7"/>
    <p:sldId id="304" r:id="rId8"/>
    <p:sldId id="296" r:id="rId9"/>
    <p:sldId id="305" r:id="rId10"/>
    <p:sldId id="307" r:id="rId11"/>
    <p:sldId id="301" r:id="rId12"/>
    <p:sldId id="302" r:id="rId13"/>
    <p:sldId id="303" r:id="rId14"/>
    <p:sldId id="306" r:id="rId15"/>
    <p:sldId id="267" r:id="rId16"/>
  </p:sldIdLst>
  <p:sldSz cx="12192000" cy="6858000"/>
  <p:notesSz cx="6791325" cy="9872663"/>
  <p:embeddedFontLst>
    <p:embeddedFont>
      <p:font typeface="Akrobat ExtraBold" panose="020B0604020202020204" charset="-52"/>
      <p:bold r:id="rId19"/>
    </p:embeddedFont>
    <p:embeddedFont>
      <p:font typeface="Playfair Display Black" panose="020B0604020202020204" charset="-52"/>
      <p:bold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Favorit Pro Book" panose="02000006030000020004" charset="0"/>
      <p:regular r:id="rId26"/>
      <p:italic r:id="rId27"/>
    </p:embeddedFont>
    <p:embeddedFont>
      <p:font typeface="Akrobat" panose="020B0604020202020204" charset="-5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krobat Black" panose="020B0604020202020204" charset="-52"/>
      <p:bold r:id="rId34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1E37"/>
    <a:srgbClr val="B72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3271" autoAdjust="0"/>
  </p:normalViewPr>
  <p:slideViewPr>
    <p:cSldViewPr snapToGrid="0">
      <p:cViewPr varScale="1">
        <p:scale>
          <a:sx n="104" d="100"/>
          <a:sy n="104" d="100"/>
        </p:scale>
        <p:origin x="1026" y="102"/>
      </p:cViewPr>
      <p:guideLst>
        <p:guide pos="415"/>
        <p:guide pos="7265"/>
        <p:guide orient="horz" pos="346"/>
        <p:guide orient="horz" pos="3906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3017" cy="495709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216" y="3"/>
            <a:ext cx="2943016" cy="495709"/>
          </a:xfrm>
          <a:prstGeom prst="rect">
            <a:avLst/>
          </a:prstGeom>
        </p:spPr>
        <p:txBody>
          <a:bodyPr vert="horz" lIns="91239" tIns="45619" rIns="91239" bIns="45619" rtlCol="0"/>
          <a:lstStyle>
            <a:lvl1pPr algn="r">
              <a:defRPr sz="1200"/>
            </a:lvl1pPr>
          </a:lstStyle>
          <a:p>
            <a:fld id="{66EC0103-8317-4F66-9E60-891860EA376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6958"/>
            <a:ext cx="2943017" cy="495706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216" y="9376958"/>
            <a:ext cx="2943016" cy="495706"/>
          </a:xfrm>
          <a:prstGeom prst="rect">
            <a:avLst/>
          </a:prstGeom>
        </p:spPr>
        <p:txBody>
          <a:bodyPr vert="horz" lIns="91239" tIns="45619" rIns="91239" bIns="45619" rtlCol="0" anchor="b"/>
          <a:lstStyle>
            <a:lvl1pPr algn="r">
              <a:defRPr sz="1200"/>
            </a:lvl1pPr>
          </a:lstStyle>
          <a:p>
            <a:fld id="{0E7D287C-B906-4A6B-A1BF-7B4260D34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2907" cy="495918"/>
          </a:xfrm>
          <a:prstGeom prst="rect">
            <a:avLst/>
          </a:prstGeom>
        </p:spPr>
        <p:txBody>
          <a:bodyPr vert="horz" lIns="79980" tIns="39990" rIns="79980" bIns="39990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651" y="3"/>
            <a:ext cx="2942907" cy="495918"/>
          </a:xfrm>
          <a:prstGeom prst="rect">
            <a:avLst/>
          </a:prstGeom>
        </p:spPr>
        <p:txBody>
          <a:bodyPr vert="horz" lIns="79980" tIns="39990" rIns="79980" bIns="39990" rtlCol="0"/>
          <a:lstStyle>
            <a:lvl1pPr algn="r">
              <a:defRPr sz="1100"/>
            </a:lvl1pPr>
          </a:lstStyle>
          <a:p>
            <a:fld id="{D9878A9E-C2B5-44AC-A350-2F44739E5A77}" type="datetimeFigureOut">
              <a:rPr lang="ru-RU" smtClean="0"/>
              <a:pPr/>
              <a:t>13.03.2026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980" tIns="39990" rIns="79980" bIns="3999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51223"/>
            <a:ext cx="5433060" cy="3887359"/>
          </a:xfrm>
          <a:prstGeom prst="rect">
            <a:avLst/>
          </a:prstGeom>
        </p:spPr>
        <p:txBody>
          <a:bodyPr vert="horz" lIns="79980" tIns="39990" rIns="79980" bIns="3999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6748"/>
            <a:ext cx="2942907" cy="495917"/>
          </a:xfrm>
          <a:prstGeom prst="rect">
            <a:avLst/>
          </a:prstGeom>
        </p:spPr>
        <p:txBody>
          <a:bodyPr vert="horz" lIns="79980" tIns="39990" rIns="79980" bIns="39990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651" y="9376748"/>
            <a:ext cx="2942907" cy="495917"/>
          </a:xfrm>
          <a:prstGeom prst="rect">
            <a:avLst/>
          </a:prstGeom>
        </p:spPr>
        <p:txBody>
          <a:bodyPr vert="horz" lIns="79980" tIns="39990" rIns="79980" bIns="39990" rtlCol="0" anchor="b"/>
          <a:lstStyle>
            <a:lvl1pPr algn="r">
              <a:defRPr sz="1100"/>
            </a:lvl1pPr>
          </a:lstStyle>
          <a:p>
            <a:fld id="{92369E0E-4B50-4687-A795-9AF672438B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49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51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60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64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762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710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C3F25-14B6-450C-AC4C-77AB6D51010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39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42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80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35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22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72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4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69E0E-4B50-4687-A795-9AF672438BD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85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 dirty="0"/>
              <a:t>Образец подзаголовка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570BD31-F688-4B8C-BC0E-4C229F14FD96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04CD0DC-0EF1-45C0-8381-0C715B586FB7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804F994-A650-4652-A40D-A42037E91C2A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 dirty="0"/>
              <a:t>Образец подзаголовка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570BD31-F688-4B8C-BC0E-4C229F14FD96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8D21C1A-9D11-40D9-9633-BCCEC5F47AE2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98D48E0-F272-4DC3-AD7F-24A43E6DCF2C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D5EA19F-1A3C-479D-A84A-E214866DF755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4566EF4-6DC2-4270-BE81-0F5EAFF1D508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7F4A32-FE62-4C91-9875-D90BE6E83D2F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D32C2F1-0AE3-49EB-A2CA-438969E22860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8D21C1A-9D11-40D9-9633-BCCEC5F47AE2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B7DAD2A-6FBE-4606-9D41-418EF26A5873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03CA271-FC31-4053-B260-B96E5D6B1998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04CD0DC-0EF1-45C0-8381-0C715B586FB7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804F994-A650-4652-A40D-A42037E91C2A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3/13/2026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98D48E0-F272-4DC3-AD7F-24A43E6DCF2C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D5EA19F-1A3C-479D-A84A-E214866DF755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4566EF4-6DC2-4270-BE81-0F5EAFF1D508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7F4A32-FE62-4C91-9875-D90BE6E83D2F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D32C2F1-0AE3-49EB-A2CA-438969E22860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B7DAD2A-6FBE-4606-9D41-418EF26A5873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03CA271-FC31-4053-B260-B96E5D6B1998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2" charset="-52"/>
              </a:defRPr>
            </a:lvl1pPr>
          </a:lstStyle>
          <a:p>
            <a:pPr>
              <a:defRPr/>
            </a:pPr>
            <a:fld id="{3256461C-6D88-4F45-B02D-7EE53061D48B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2" charset="-52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2" charset="-52"/>
              </a:defRPr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Akrobat ExtraBold" panose="00000900000000000000" pitchFamily="2" charset="-52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2" charset="-52"/>
              </a:defRPr>
            </a:lvl1pPr>
          </a:lstStyle>
          <a:p>
            <a:pPr>
              <a:defRPr/>
            </a:pPr>
            <a:fld id="{3256461C-6D88-4F45-B02D-7EE53061D48B}" type="datetime1">
              <a:rPr lang="ru-RU" smtClean="0"/>
              <a:pPr>
                <a:defRPr/>
              </a:pPr>
              <a:t>13.03.2026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2" charset="-52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2" charset="-52"/>
              </a:defRPr>
            </a:lvl1pPr>
          </a:lstStyle>
          <a:p>
            <a:pPr>
              <a:defRPr/>
            </a:pPr>
            <a:fld id="{59644F0E-B5E4-4C78-9167-F912B0A1D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Akrobat ExtraBold" panose="00000900000000000000" pitchFamily="2" charset="-52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krobat" panose="00000600000000000000" pitchFamily="2" charset="-52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shkin.institute/youth_policy/profsoyu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7970982" y="3228498"/>
            <a:ext cx="4221018" cy="3895920"/>
          </a:xfrm>
          <a:prstGeom prst="rect">
            <a:avLst/>
          </a:prstGeom>
          <a:solidFill>
            <a:srgbClr val="B724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8" name="Google Shape;26;p1"/>
          <p:cNvSpPr/>
          <p:nvPr/>
        </p:nvSpPr>
        <p:spPr bwMode="auto">
          <a:xfrm rot="10800000">
            <a:off x="2540" y="0"/>
            <a:ext cx="12192000" cy="7124416"/>
          </a:xfrm>
          <a:prstGeom prst="rect">
            <a:avLst/>
          </a:pr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600"/>
              <a:defRPr/>
            </a:pPr>
            <a:endParaRPr sz="3600" dirty="0">
              <a:solidFill>
                <a:schemeClr val="bg1"/>
              </a:solidFill>
              <a:latin typeface="Akrobat" panose="00000600000000000000" pitchFamily="2" charset="-52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7570366" y="-266417"/>
            <a:ext cx="0" cy="7421959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7970982" y="2971262"/>
            <a:ext cx="29082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4400" dirty="0">
                <a:solidFill>
                  <a:schemeClr val="bg1"/>
                </a:solidFill>
                <a:latin typeface="Playfair Display Black"/>
              </a:rPr>
              <a:t>Й</a:t>
            </a:r>
            <a:endParaRPr dirty="0">
              <a:latin typeface="Akrobat" panose="00000600000000000000" pitchFamily="2" charset="-52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1" y="1919935"/>
            <a:ext cx="7524520" cy="301813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549669" y="-31126"/>
            <a:ext cx="4639791" cy="325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DEA19-2C70-1AE0-112A-36308DCCD985}"/>
              </a:ext>
            </a:extLst>
          </p:cNvPr>
          <p:cNvSpPr txBox="1"/>
          <p:nvPr/>
        </p:nvSpPr>
        <p:spPr>
          <a:xfrm>
            <a:off x="2498692" y="5735024"/>
            <a:ext cx="43513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Москва, 2025 г.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DEA19-2C70-1AE0-112A-36308DCCD985}"/>
              </a:ext>
            </a:extLst>
          </p:cNvPr>
          <p:cNvSpPr txBox="1"/>
          <p:nvPr/>
        </p:nvSpPr>
        <p:spPr>
          <a:xfrm>
            <a:off x="0" y="2004500"/>
            <a:ext cx="7571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ru-RU" sz="3200" b="1" dirty="0" smtClean="0">
                <a:latin typeface="+mj-lt"/>
              </a:rPr>
              <a:t>ПУБЛИЧНЫЙ ГОДОВОЙ ДОКЛАД</a:t>
            </a:r>
            <a:endParaRPr lang="ru-RU" sz="3200" b="1" dirty="0" smtClean="0">
              <a:latin typeface="+mj-lt"/>
            </a:endParaRPr>
          </a:p>
          <a:p>
            <a:pPr marL="0" lvl="1" algn="ctr">
              <a:defRPr/>
            </a:pPr>
            <a:r>
              <a:rPr lang="ru-RU" sz="3200" b="1" dirty="0" smtClean="0">
                <a:latin typeface="+mj-lt"/>
              </a:rPr>
              <a:t>Объединенной первичной </a:t>
            </a:r>
            <a:endParaRPr lang="ru-RU" sz="3200" b="1" dirty="0" smtClean="0">
              <a:latin typeface="+mj-lt"/>
            </a:endParaRPr>
          </a:p>
          <a:p>
            <a:pPr marL="0" lvl="1" algn="ctr">
              <a:defRPr/>
            </a:pPr>
            <a:r>
              <a:rPr lang="ru-RU" sz="3200" b="1" dirty="0" smtClean="0">
                <a:latin typeface="+mj-lt"/>
              </a:rPr>
              <a:t>профсоюзной </a:t>
            </a:r>
            <a:r>
              <a:rPr lang="ru-RU" sz="3200" b="1" dirty="0" smtClean="0">
                <a:latin typeface="+mj-lt"/>
              </a:rPr>
              <a:t>организации </a:t>
            </a:r>
            <a:endParaRPr lang="ru-RU" sz="3200" b="1" dirty="0" smtClean="0">
              <a:latin typeface="+mj-lt"/>
            </a:endParaRPr>
          </a:p>
          <a:p>
            <a:pPr marL="0" lvl="1" algn="ctr">
              <a:defRPr/>
            </a:pPr>
            <a:r>
              <a:rPr lang="ru-RU" sz="3200" b="1" dirty="0" smtClean="0">
                <a:latin typeface="+mj-lt"/>
              </a:rPr>
              <a:t>ФГБОУ ВО «Гос. ИРЯ им. А.С. Пушкина» </a:t>
            </a:r>
          </a:p>
          <a:p>
            <a:pPr marL="0" lvl="1" algn="ctr">
              <a:defRPr/>
            </a:pPr>
            <a:r>
              <a:rPr lang="ru-RU" sz="3200" b="1" dirty="0" smtClean="0">
                <a:latin typeface="+mj-lt"/>
              </a:rPr>
              <a:t>Московской городской организации Общероссийского Профсоюза образования </a:t>
            </a:r>
            <a:endParaRPr lang="ru-RU" sz="3200" b="1" dirty="0">
              <a:latin typeface="+mj-lt"/>
            </a:endParaRPr>
          </a:p>
        </p:txBody>
      </p:sp>
      <p:pic>
        <p:nvPicPr>
          <p:cNvPr id="14" name="Picture 2" descr="Picture 2">
            <a:extLst>
              <a:ext uri="{FF2B5EF4-FFF2-40B4-BE49-F238E27FC236}">
                <a16:creationId xmlns:a16="http://schemas.microsoft.com/office/drawing/2014/main" id="{175286F0-499D-6A97-3845-8B428B791E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916" y="428046"/>
            <a:ext cx="3302250" cy="1105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876" y="547101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Культурно-массовая </a:t>
            </a: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работа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10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047" y="1961259"/>
            <a:ext cx="109459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19" algn="just">
              <a:defRPr sz="1800"/>
            </a:pPr>
            <a:r>
              <a:rPr lang="ru-RU" sz="2800" dirty="0" smtClean="0"/>
              <a:t>В 2025 году профсоюзным </a:t>
            </a:r>
            <a:r>
              <a:rPr lang="ru-RU" sz="2800" dirty="0" smtClean="0"/>
              <a:t>комитетом подготовлены и направлены письма </a:t>
            </a:r>
            <a:r>
              <a:rPr lang="ru-RU" sz="2800" dirty="0" smtClean="0"/>
              <a:t>               с </a:t>
            </a:r>
            <a:r>
              <a:rPr lang="ru-RU" sz="2800" dirty="0" smtClean="0"/>
              <a:t>просьбой о предоставлении членам профсоюзной организации льготных билетов в </a:t>
            </a:r>
            <a:r>
              <a:rPr lang="ru-RU" sz="2800" b="1" dirty="0" smtClean="0"/>
              <a:t>23 </a:t>
            </a:r>
            <a:r>
              <a:rPr lang="ru-RU" sz="2800" b="1" dirty="0" smtClean="0"/>
              <a:t>театра и концертных зала г. Москвы.</a:t>
            </a:r>
          </a:p>
          <a:p>
            <a:pPr indent="45719" algn="just">
              <a:defRPr sz="1800"/>
            </a:pPr>
            <a:endParaRPr lang="ru-RU" sz="2800" b="1" dirty="0"/>
          </a:p>
          <a:p>
            <a:pPr indent="45719" algn="just">
              <a:defRPr sz="1800"/>
            </a:pPr>
            <a:r>
              <a:rPr lang="ru-RU" sz="2800" dirty="0"/>
              <a:t>С</a:t>
            </a:r>
            <a:r>
              <a:rPr lang="ru-RU" sz="2800" dirty="0" smtClean="0"/>
              <a:t>огласия </a:t>
            </a:r>
            <a:r>
              <a:rPr lang="ru-RU" sz="2800" dirty="0" smtClean="0"/>
              <a:t>на предоставление льготных билетов получены от:</a:t>
            </a:r>
          </a:p>
          <a:p>
            <a:pPr marL="457200" indent="-457200" algn="just">
              <a:buFontTx/>
              <a:buChar char="-"/>
              <a:defRPr sz="1800"/>
            </a:pPr>
            <a:r>
              <a:rPr lang="ru-RU" sz="2800" dirty="0" smtClean="0"/>
              <a:t>Концертный зал «Зарядье»;</a:t>
            </a:r>
          </a:p>
          <a:p>
            <a:pPr marL="457200" indent="-457200" algn="just">
              <a:buFontTx/>
              <a:buChar char="-"/>
              <a:defRPr sz="1800"/>
            </a:pPr>
            <a:r>
              <a:rPr lang="ru-RU" sz="2800" dirty="0" smtClean="0"/>
              <a:t>Театр «Новая опера</a:t>
            </a:r>
            <a:r>
              <a:rPr lang="ru-RU" sz="2800" dirty="0" smtClean="0"/>
              <a:t>»;</a:t>
            </a:r>
          </a:p>
          <a:p>
            <a:pPr marL="457200" indent="-457200" algn="just">
              <a:buFontTx/>
              <a:buChar char="-"/>
              <a:defRPr sz="1800"/>
            </a:pPr>
            <a:r>
              <a:rPr lang="ru-RU" sz="2800" dirty="0" smtClean="0"/>
              <a:t>Большой зал Консерватории;</a:t>
            </a:r>
          </a:p>
          <a:p>
            <a:pPr marL="457200" indent="-457200" algn="just">
              <a:buFontTx/>
              <a:buChar char="-"/>
              <a:defRPr sz="1800"/>
            </a:pPr>
            <a:r>
              <a:rPr lang="ru-RU" sz="2800" dirty="0" smtClean="0"/>
              <a:t>Театр «Современник»;</a:t>
            </a:r>
          </a:p>
          <a:p>
            <a:pPr marL="457200" indent="-457200" algn="just">
              <a:buFontTx/>
              <a:buChar char="-"/>
              <a:defRPr sz="1800"/>
            </a:pPr>
            <a:r>
              <a:rPr lang="ru-RU" sz="2800" dirty="0" smtClean="0"/>
              <a:t>Театр имени Пушкина и др. </a:t>
            </a:r>
            <a:endParaRPr lang="ru-RU" sz="2400" dirty="0"/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6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876" y="547101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Культурно-массовая </a:t>
            </a: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работа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11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102" y="2043751"/>
            <a:ext cx="109459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19" algn="just">
              <a:defRPr sz="1800"/>
            </a:pPr>
            <a:r>
              <a:rPr lang="ru-RU" sz="2800" b="1" dirty="0" smtClean="0"/>
              <a:t>25 мая 2025 г. </a:t>
            </a:r>
            <a:r>
              <a:rPr lang="ru-RU" sz="2800" dirty="0" smtClean="0"/>
              <a:t>состоялась экскурсия в </a:t>
            </a:r>
            <a:r>
              <a:rPr lang="ru-RU" sz="2800" b="1" dirty="0" smtClean="0"/>
              <a:t>г. Калуга – усадьба «Полотняный завод». </a:t>
            </a:r>
            <a:r>
              <a:rPr lang="ru-RU" sz="2800" dirty="0" smtClean="0"/>
              <a:t>45 человек приняли участие в мероприятии.   </a:t>
            </a:r>
          </a:p>
          <a:p>
            <a:pPr indent="45719" algn="just">
              <a:defRPr sz="1800"/>
            </a:pPr>
            <a:endParaRPr lang="ru-RU" sz="2800" dirty="0"/>
          </a:p>
          <a:p>
            <a:pPr indent="45719" algn="just">
              <a:defRPr sz="1800"/>
            </a:pPr>
            <a:r>
              <a:rPr lang="ru-RU" sz="2800" b="1" dirty="0" smtClean="0"/>
              <a:t>В рамках празднования </a:t>
            </a:r>
            <a:r>
              <a:rPr lang="ru-RU" sz="2800" b="1" dirty="0" smtClean="0"/>
              <a:t>Нового года – </a:t>
            </a:r>
            <a:r>
              <a:rPr lang="ru-RU" sz="2800" b="1" dirty="0" smtClean="0"/>
              <a:t>2026 </a:t>
            </a:r>
            <a:r>
              <a:rPr lang="ru-RU" sz="2800" dirty="0" smtClean="0"/>
              <a:t>профсоюзная организация приняла участие:</a:t>
            </a:r>
            <a:endParaRPr lang="ru-RU" sz="2800" dirty="0" smtClean="0"/>
          </a:p>
          <a:p>
            <a:pPr algn="just">
              <a:defRPr sz="1800"/>
            </a:pPr>
            <a:r>
              <a:rPr lang="ru-RU" sz="2800" dirty="0" smtClean="0"/>
              <a:t>- в приобретении </a:t>
            </a:r>
            <a:r>
              <a:rPr lang="ru-RU" sz="2800" dirty="0" smtClean="0"/>
              <a:t>новогодних подарков для детей членов Профсоюзной организации;</a:t>
            </a:r>
          </a:p>
          <a:p>
            <a:pPr marL="342900" indent="-342900" algn="just">
              <a:buFontTx/>
              <a:buChar char="-"/>
              <a:defRPr sz="1800"/>
            </a:pPr>
            <a:r>
              <a:rPr lang="ru-RU" sz="2800" dirty="0" smtClean="0"/>
              <a:t>в </a:t>
            </a:r>
            <a:r>
              <a:rPr lang="ru-RU" sz="2800" dirty="0" smtClean="0"/>
              <a:t>подготовке новогоднего представления для детей работников Института. </a:t>
            </a:r>
            <a:endParaRPr lang="ru-RU" sz="2800" dirty="0" smtClean="0"/>
          </a:p>
          <a:p>
            <a:pPr algn="just">
              <a:defRPr sz="1800"/>
            </a:pPr>
            <a:r>
              <a:rPr lang="ru-RU" sz="2800" dirty="0" smtClean="0"/>
              <a:t>Организационная и финансовая помощь оказывалась в подготовке спортивных и культурно-массовых мероприятий для обучающихся Института.  </a:t>
            </a:r>
            <a:endParaRPr lang="ru-RU" sz="2400" dirty="0"/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9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876" y="547101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Обучение профактива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12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047" y="2349187"/>
            <a:ext cx="10945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defRPr sz="1800"/>
            </a:pPr>
            <a:r>
              <a:rPr lang="ru-RU" sz="2400" b="1" dirty="0" smtClean="0"/>
              <a:t>5 ноября 2025 г. </a:t>
            </a:r>
            <a:r>
              <a:rPr lang="ru-RU" sz="2400" dirty="0" smtClean="0"/>
              <a:t>– семинар управленческих команд первичных профсоюзных организаций вузов по теме «Организация и проведение вступительной кампании в первичной профсоюзной организации» (</a:t>
            </a:r>
            <a:r>
              <a:rPr lang="ru-RU" sz="2400" b="1" dirty="0" smtClean="0"/>
              <a:t>Купцова Г.Н.</a:t>
            </a:r>
            <a:r>
              <a:rPr lang="ru-RU" sz="2400" dirty="0" smtClean="0"/>
              <a:t>). 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defRPr sz="1800"/>
            </a:pPr>
            <a:endParaRPr lang="ru-RU" sz="2400" dirty="0"/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defRPr sz="1800"/>
            </a:pPr>
            <a:r>
              <a:rPr lang="ru-RU" sz="2400" b="1" dirty="0" smtClean="0"/>
              <a:t>1 декабря 2025 г. </a:t>
            </a:r>
            <a:r>
              <a:rPr lang="ru-RU" sz="2400" dirty="0" smtClean="0"/>
              <a:t>- </a:t>
            </a:r>
            <a:r>
              <a:rPr lang="ru-RU" sz="2400" dirty="0"/>
              <a:t>семинар управленческих команд первичных профсоюзных организаций </a:t>
            </a:r>
            <a:r>
              <a:rPr lang="ru-RU" sz="2400" dirty="0" smtClean="0"/>
              <a:t>вузов (эффективные механизмы взаимодействия профсоюзной организации и руководства вуза) (</a:t>
            </a:r>
            <a:r>
              <a:rPr lang="ru-RU" sz="2400" b="1" dirty="0" smtClean="0"/>
              <a:t>Мочалова Т.И</a:t>
            </a:r>
            <a:r>
              <a:rPr lang="ru-RU" sz="2400" dirty="0" smtClean="0"/>
              <a:t>.). 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defRPr sz="1800"/>
            </a:pPr>
            <a:endParaRPr lang="ru-RU" sz="2400" dirty="0"/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defRPr sz="1800"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06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30232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82592" y="327998"/>
            <a:ext cx="11120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Краткий финансовый отчет и смета расходов на 2026 год </a:t>
            </a:r>
            <a:endParaRPr lang="ru-RU" sz="36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13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99" y="1449687"/>
            <a:ext cx="8155709" cy="52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;p1"/>
          <p:cNvSpPr/>
          <p:nvPr/>
        </p:nvSpPr>
        <p:spPr>
          <a:xfrm rot="10800000">
            <a:off x="0" y="0"/>
            <a:ext cx="12192000" cy="6935730"/>
          </a:xfrm>
          <a:prstGeom prst="rect">
            <a:avLst/>
          </a:prstGeom>
          <a:solidFill>
            <a:srgbClr val="0070C0"/>
          </a:solidFill>
          <a:ln w="9525" cap="flat">
            <a:noFill/>
            <a:prstDash val="solid"/>
            <a:miter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600"/>
            </a:pPr>
            <a:endParaRPr sz="3600" dirty="0">
              <a:solidFill>
                <a:schemeClr val="bg1"/>
              </a:solidFill>
              <a:latin typeface="Akrobat" panose="000006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194" y="595277"/>
            <a:ext cx="85666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krobat ExtraBold" panose="00000900000000000000" pitchFamily="2" charset="-52"/>
                <a:ea typeface="Favorit Pro Book" panose="02000006030000020004" charset="0"/>
              </a:rPr>
              <a:t>СПАСИБО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Akrobat ExtraBold" panose="00000900000000000000" pitchFamily="2" charset="-52"/>
                <a:ea typeface="Favorit Pro Book" panose="02000006030000020004" charset="0"/>
              </a:rPr>
              <a:t>ЗА ВНИМАНИЕ!</a:t>
            </a:r>
            <a:endParaRPr lang="ru-RU" sz="5400" dirty="0">
              <a:solidFill>
                <a:schemeClr val="bg1"/>
              </a:solidFill>
              <a:latin typeface="Akrobat ExtraBold" panose="00000900000000000000" pitchFamily="2" charset="-52"/>
              <a:ea typeface="Favorit Pro Book" panose="0200000603000002000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9516" y="3759200"/>
            <a:ext cx="5927159" cy="31765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5304" y="5426723"/>
            <a:ext cx="667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krobat" panose="00000600000000000000" pitchFamily="2" charset="-52"/>
                <a:ea typeface="Favorit Pro Book" panose="02000006030000020004" charset="0"/>
                <a:cs typeface="Verdana" panose="020B0604030504040204" pitchFamily="34" charset="0"/>
              </a:rPr>
              <a:t>inbox@pushkin.institute</a:t>
            </a:r>
            <a:endParaRPr lang="en" sz="2400" b="1" dirty="0">
              <a:latin typeface="Akrobat" panose="00000600000000000000" pitchFamily="2" charset="-52"/>
              <a:ea typeface="Favorit Pro Book" panose="02000006030000020004" charset="0"/>
              <a:cs typeface="Verdana" panose="020B0604030504040204" pitchFamily="34" charset="0"/>
            </a:endParaRPr>
          </a:p>
        </p:txBody>
      </p:sp>
      <p:pic>
        <p:nvPicPr>
          <p:cNvPr id="4" name="Рисунок 3" descr="Интернет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6128829" y="4369828"/>
            <a:ext cx="702945" cy="702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5304" y="4470246"/>
            <a:ext cx="667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 err="1">
                <a:latin typeface="Akrobat" panose="00000600000000000000" pitchFamily="2" charset="-52"/>
                <a:ea typeface="Favorit Pro Book" panose="02000006030000020004" charset="0"/>
                <a:cs typeface="Verdana" panose="020B0604030504040204" pitchFamily="34" charset="0"/>
              </a:rPr>
              <a:t>www.pushkin.institute</a:t>
            </a:r>
            <a:endParaRPr lang="en" sz="2400" b="1" dirty="0">
              <a:latin typeface="Akrobat" panose="00000600000000000000" pitchFamily="2" charset="-52"/>
              <a:ea typeface="Favorit Pro Book" panose="02000006030000020004" charset="0"/>
              <a:cs typeface="Verdana" panose="020B0604030504040204" pitchFamily="34" charset="0"/>
            </a:endParaRPr>
          </a:p>
        </p:txBody>
      </p:sp>
      <p:pic>
        <p:nvPicPr>
          <p:cNvPr id="7" name="Рисунок 6" descr="Электронная почта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6171410" y="5314510"/>
            <a:ext cx="559726" cy="5597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503592" y="512763"/>
            <a:ext cx="3624196" cy="107721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5588000" y="0"/>
            <a:ext cx="0" cy="7155543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1496675" y="18143"/>
            <a:ext cx="0" cy="7155543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3099" y="2349603"/>
            <a:ext cx="379403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300" dirty="0">
                <a:solidFill>
                  <a:schemeClr val="bg1"/>
                </a:solidFill>
                <a:latin typeface="Playfair Display Black" pitchFamily="2" charset="-52"/>
              </a:rPr>
              <a:t>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81396" y="411943"/>
            <a:ext cx="11120648" cy="7386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Состав профкома и ревизионной комиссии</a:t>
            </a:r>
            <a:endParaRPr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2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900545" y="2013528"/>
            <a:ext cx="4834882" cy="4620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470" indent="-339470" defTabSz="905255">
              <a:buFontTx/>
              <a:buChar char="❖"/>
              <a:defRPr sz="2772">
                <a:solidFill>
                  <a:srgbClr val="FF0000"/>
                </a:solidFill>
              </a:defRPr>
            </a:pPr>
            <a:r>
              <a:rPr lang="ru-RU" sz="2772" dirty="0" smtClean="0">
                <a:solidFill>
                  <a:srgbClr val="0070C0"/>
                </a:solidFill>
              </a:rPr>
              <a:t>Председатель профсоюзной организации</a:t>
            </a:r>
            <a:r>
              <a:rPr lang="ru-RU" sz="2772" dirty="0" smtClean="0">
                <a:solidFill>
                  <a:srgbClr val="FF0000"/>
                </a:solidFill>
              </a:rPr>
              <a:t> </a:t>
            </a:r>
            <a:r>
              <a:rPr lang="ru-RU" sz="2772" dirty="0" smtClean="0">
                <a:solidFill>
                  <a:srgbClr val="000000"/>
                </a:solidFill>
              </a:rPr>
              <a:t>– </a:t>
            </a:r>
            <a:r>
              <a:rPr lang="ru-RU" sz="2772" dirty="0" smtClean="0">
                <a:solidFill>
                  <a:srgbClr val="000000"/>
                </a:solidFill>
              </a:rPr>
              <a:t>Купцова </a:t>
            </a:r>
            <a:r>
              <a:rPr lang="ru-RU" sz="2772" dirty="0" smtClean="0">
                <a:solidFill>
                  <a:srgbClr val="000000"/>
                </a:solidFill>
              </a:rPr>
              <a:t>Г.Н. </a:t>
            </a:r>
          </a:p>
          <a:p>
            <a:pPr marL="339470" indent="-339470" defTabSz="905255">
              <a:buFontTx/>
              <a:buChar char="❖"/>
              <a:defRPr sz="2772">
                <a:solidFill>
                  <a:srgbClr val="FF0000"/>
                </a:solidFill>
              </a:defRPr>
            </a:pPr>
            <a:r>
              <a:rPr lang="ru-RU" sz="2772" dirty="0" smtClean="0">
                <a:solidFill>
                  <a:srgbClr val="0070C0"/>
                </a:solidFill>
              </a:rPr>
              <a:t>Заместитель председателя </a:t>
            </a:r>
            <a:r>
              <a:rPr lang="ru-RU" sz="2772" dirty="0" smtClean="0">
                <a:solidFill>
                  <a:srgbClr val="000000"/>
                </a:solidFill>
              </a:rPr>
              <a:t>–</a:t>
            </a:r>
            <a:br>
              <a:rPr lang="ru-RU" sz="2772" dirty="0" smtClean="0">
                <a:solidFill>
                  <a:srgbClr val="000000"/>
                </a:solidFill>
              </a:rPr>
            </a:br>
            <a:r>
              <a:rPr lang="ru-RU" sz="2772" dirty="0" smtClean="0">
                <a:solidFill>
                  <a:srgbClr val="000000"/>
                </a:solidFill>
              </a:rPr>
              <a:t>Игнатьева М.А. </a:t>
            </a:r>
            <a:endParaRPr lang="ru-RU" sz="2772" dirty="0" smtClean="0">
              <a:solidFill>
                <a:srgbClr val="000000"/>
              </a:solidFill>
            </a:endParaRPr>
          </a:p>
          <a:p>
            <a:pPr marL="339470" indent="-339470" defTabSz="905255">
              <a:buFontTx/>
              <a:buChar char="❖"/>
              <a:defRPr sz="2772">
                <a:solidFill>
                  <a:srgbClr val="FF0000"/>
                </a:solidFill>
              </a:defRPr>
            </a:pPr>
            <a:r>
              <a:rPr lang="ru-RU" sz="2772" dirty="0" smtClean="0">
                <a:solidFill>
                  <a:srgbClr val="0070C0"/>
                </a:solidFill>
              </a:rPr>
              <a:t>Члены профкома:</a:t>
            </a:r>
          </a:p>
          <a:p>
            <a:pPr marL="509206" indent="-509206" defTabSz="905255">
              <a:buFontTx/>
              <a:buAutoNum type="arabicPeriod"/>
              <a:defRPr sz="2772"/>
            </a:pPr>
            <a:r>
              <a:rPr lang="ru-RU" sz="2772" dirty="0" smtClean="0"/>
              <a:t>Куприна И.В.</a:t>
            </a:r>
          </a:p>
          <a:p>
            <a:pPr marL="509206" indent="-509206" defTabSz="905255">
              <a:buFontTx/>
              <a:buAutoNum type="arabicPeriod"/>
              <a:defRPr sz="2772"/>
            </a:pPr>
            <a:r>
              <a:rPr lang="ru-RU" sz="2772" dirty="0" smtClean="0"/>
              <a:t>Минаева Е.В.</a:t>
            </a:r>
          </a:p>
          <a:p>
            <a:pPr marL="0" indent="0" defTabSz="905255">
              <a:buFont typeface="Arial"/>
              <a:buNone/>
              <a:defRPr sz="2772">
                <a:solidFill>
                  <a:srgbClr val="FF0000"/>
                </a:solidFill>
              </a:defRPr>
            </a:pPr>
            <a:r>
              <a:rPr lang="ru-RU" sz="2772" dirty="0" smtClean="0">
                <a:solidFill>
                  <a:srgbClr val="0070C0"/>
                </a:solidFill>
              </a:rPr>
              <a:t>Председатель </a:t>
            </a:r>
            <a:r>
              <a:rPr lang="ru-RU" sz="2772" dirty="0" smtClean="0">
                <a:solidFill>
                  <a:srgbClr val="0070C0"/>
                </a:solidFill>
              </a:rPr>
              <a:t>студенческой секции ППО -</a:t>
            </a:r>
          </a:p>
          <a:p>
            <a:pPr marL="0" indent="0" defTabSz="905255">
              <a:buFont typeface="Arial"/>
              <a:buNone/>
              <a:defRPr sz="2772">
                <a:solidFill>
                  <a:srgbClr val="FF0000"/>
                </a:solidFill>
              </a:defRPr>
            </a:pPr>
            <a:r>
              <a:rPr lang="ru-RU" sz="2772" dirty="0" smtClean="0">
                <a:solidFill>
                  <a:srgbClr val="000000"/>
                </a:solidFill>
              </a:rPr>
              <a:t>3. Камаева К.А. </a:t>
            </a:r>
            <a:endParaRPr lang="ru-RU" sz="2772" dirty="0">
              <a:solidFill>
                <a:srgbClr val="000000"/>
              </a:solidFill>
            </a:endParaRPr>
          </a:p>
        </p:txBody>
      </p:sp>
      <p:sp>
        <p:nvSpPr>
          <p:cNvPr id="11" name="Объект 6"/>
          <p:cNvSpPr txBox="1"/>
          <p:nvPr/>
        </p:nvSpPr>
        <p:spPr bwMode="auto">
          <a:xfrm>
            <a:off x="6825316" y="2108200"/>
            <a:ext cx="352839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❖"/>
              <a:defRPr sz="2800">
                <a:solidFill>
                  <a:srgbClr val="FF0000"/>
                </a:solidFill>
              </a:defRPr>
            </a:pPr>
            <a:r>
              <a:rPr dirty="0" err="1">
                <a:solidFill>
                  <a:srgbClr val="0070C0"/>
                </a:solidFill>
              </a:rPr>
              <a:t>Председатель</a:t>
            </a:r>
            <a:r>
              <a:rPr dirty="0">
                <a:solidFill>
                  <a:srgbClr val="0070C0"/>
                </a:solidFill>
              </a:rPr>
              <a:t> КРК </a:t>
            </a:r>
            <a:r>
              <a:rPr dirty="0" smtClean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000000"/>
                </a:solidFill>
              </a:rPr>
              <a:t>Мочалова Т.И.</a:t>
            </a:r>
            <a:endParaRPr lang="ru-RU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❖"/>
              <a:defRPr sz="2800">
                <a:solidFill>
                  <a:srgbClr val="FF0000"/>
                </a:solidFill>
              </a:defRPr>
            </a:pPr>
            <a:r>
              <a:rPr dirty="0" err="1" smtClean="0">
                <a:solidFill>
                  <a:srgbClr val="0070C0"/>
                </a:solidFill>
              </a:rPr>
              <a:t>Заместитель</a:t>
            </a:r>
            <a:r>
              <a:rPr dirty="0" smtClean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председателя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smtClean="0">
                <a:solidFill>
                  <a:srgbClr val="0070C0"/>
                </a:solidFill>
              </a:rPr>
              <a:t>КРК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Купцов М.Н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❖"/>
              <a:defRPr sz="2800">
                <a:solidFill>
                  <a:srgbClr val="FF0000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9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35675" y="148726"/>
            <a:ext cx="111206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Состав профсоюзной организации</a:t>
            </a:r>
          </a:p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ФГБОУ ВО «Гос. ИРЯ им. А.С. Пушкина»</a:t>
            </a:r>
            <a:endParaRPr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3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2256"/>
              </p:ext>
            </p:extLst>
          </p:nvPr>
        </p:nvGraphicFramePr>
        <p:xfrm>
          <a:off x="1650999" y="2170546"/>
          <a:ext cx="8952345" cy="4338438"/>
        </p:xfrm>
        <a:graphic>
          <a:graphicData uri="http://schemas.openxmlformats.org/drawingml/2006/table">
            <a:tbl>
              <a:tblPr/>
              <a:tblGrid>
                <a:gridCol w="5575583">
                  <a:extLst>
                    <a:ext uri="{9D8B030D-6E8A-4147-A177-3AD203B41FA5}">
                      <a16:colId xmlns:a16="http://schemas.microsoft.com/office/drawing/2014/main" val="2871119555"/>
                    </a:ext>
                  </a:extLst>
                </a:gridCol>
                <a:gridCol w="966803">
                  <a:extLst>
                    <a:ext uri="{9D8B030D-6E8A-4147-A177-3AD203B41FA5}">
                      <a16:colId xmlns:a16="http://schemas.microsoft.com/office/drawing/2014/main" val="4154531661"/>
                    </a:ext>
                  </a:extLst>
                </a:gridCol>
                <a:gridCol w="1310548">
                  <a:extLst>
                    <a:ext uri="{9D8B030D-6E8A-4147-A177-3AD203B41FA5}">
                      <a16:colId xmlns:a16="http://schemas.microsoft.com/office/drawing/2014/main" val="3332363670"/>
                    </a:ext>
                  </a:extLst>
                </a:gridCol>
                <a:gridCol w="1099411">
                  <a:extLst>
                    <a:ext uri="{9D8B030D-6E8A-4147-A177-3AD203B41FA5}">
                      <a16:colId xmlns:a16="http://schemas.microsoft.com/office/drawing/2014/main" val="1480578124"/>
                    </a:ext>
                  </a:extLst>
                </a:gridCol>
              </a:tblGrid>
              <a:tr h="2520700"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sz="1800"/>
                      </a:pPr>
                      <a:r>
                        <a:rPr b="1" dirty="0" err="1"/>
                        <a:t>Наименование</a:t>
                      </a:r>
                      <a:r>
                        <a:rPr b="1" dirty="0"/>
                        <a:t>
</a:t>
                      </a:r>
                      <a:r>
                        <a:rPr b="1" dirty="0" err="1"/>
                        <a:t>показателей</a:t>
                      </a:r>
                      <a:endParaRPr b="1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sz="1800"/>
                      </a:pPr>
                      <a:r>
                        <a:rPr b="1" dirty="0"/>
                        <a:t>Всего </a:t>
                      </a:r>
                      <a:endParaRPr lang="en-US" b="1" dirty="0"/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sz="1800"/>
                      </a:pPr>
                      <a:r>
                        <a:rPr b="1" dirty="0" smtClean="0"/>
                        <a:t>202</a:t>
                      </a:r>
                      <a:r>
                        <a:rPr lang="ru-RU" b="1" dirty="0" smtClean="0"/>
                        <a:t>4</a:t>
                      </a:r>
                      <a:endParaRPr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krobat" panose="020B0604020202020204" charset="-52"/>
                          <a:ea typeface="+mj-ea"/>
                          <a:cs typeface="+mj-cs"/>
                          <a:sym typeface="Calibri"/>
                        </a:rPr>
                        <a:t>Всего </a:t>
                      </a:r>
                      <a:endParaRPr lang="en-US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Akrobat" panose="020B0604020202020204" charset="-52"/>
                        <a:ea typeface="+mj-ea"/>
                        <a:cs typeface="+mj-cs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krobat" panose="020B0604020202020204" charset="-52"/>
                          <a:ea typeface="+mj-ea"/>
                          <a:cs typeface="+mj-cs"/>
                          <a:sym typeface="Calibri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Akrobat" panose="020B0604020202020204" charset="-52"/>
                          <a:ea typeface="+mj-ea"/>
                          <a:cs typeface="+mj-cs"/>
                          <a:sym typeface="Calibri"/>
                        </a:rPr>
                        <a:t>(01 октября 2025 г.)</a:t>
                      </a:r>
                      <a:endParaRPr lang="ru-RU" sz="18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Akrobat" panose="020B0604020202020204" charset="-52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ru-RU" sz="18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Всего </a:t>
                      </a:r>
                      <a:endParaRPr lang="en-US" sz="18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(31 </a:t>
                      </a:r>
                      <a:r>
                        <a:rPr lang="ru-RU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декабря 2025 г.)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ru-RU" sz="18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007700"/>
                  </a:ext>
                </a:extLst>
              </a:tr>
              <a:tr h="4530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dirty="0">
                          <a:solidFill>
                            <a:srgbClr val="0070C0"/>
                          </a:solidFill>
                        </a:rPr>
                        <a:t>Студентов и </a:t>
                      </a:r>
                      <a:r>
                        <a:rPr sz="1600" dirty="0" err="1">
                          <a:solidFill>
                            <a:srgbClr val="0070C0"/>
                          </a:solidFill>
                        </a:rPr>
                        <a:t>аспирантов</a:t>
                      </a:r>
                      <a:r>
                        <a:rPr sz="1600" dirty="0">
                          <a:solidFill>
                            <a:srgbClr val="0070C0"/>
                          </a:solidFill>
                        </a:rPr>
                        <a:t>  - </a:t>
                      </a:r>
                      <a:r>
                        <a:rPr sz="1600" dirty="0" err="1">
                          <a:solidFill>
                            <a:srgbClr val="0070C0"/>
                          </a:solidFill>
                        </a:rPr>
                        <a:t>членов</a:t>
                      </a:r>
                      <a:r>
                        <a:rPr sz="16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sz="1600" dirty="0" err="1">
                          <a:solidFill>
                            <a:srgbClr val="0070C0"/>
                          </a:solidFill>
                        </a:rPr>
                        <a:t>профсоюза</a:t>
                      </a:r>
                      <a:endParaRPr sz="16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590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441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467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291782"/>
                  </a:ext>
                </a:extLst>
              </a:tr>
              <a:tr h="4411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600">
                          <a:solidFill>
                            <a:srgbClr val="FF0000"/>
                          </a:solidFill>
                        </a:defRPr>
                      </a:pPr>
                      <a:r>
                        <a:rPr dirty="0" err="1">
                          <a:solidFill>
                            <a:srgbClr val="0070C0"/>
                          </a:solidFill>
                        </a:rPr>
                        <a:t>Членов</a:t>
                      </a:r>
                      <a:r>
                        <a:rPr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0070C0"/>
                          </a:solidFill>
                        </a:rPr>
                        <a:t>профсоюза</a:t>
                      </a:r>
                      <a:r>
                        <a:rPr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0070C0"/>
                          </a:solidFill>
                        </a:rPr>
                        <a:t>среди</a:t>
                      </a:r>
                      <a:r>
                        <a:rPr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0070C0"/>
                          </a:solidFill>
                        </a:rPr>
                        <a:t>работников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98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63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124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633087"/>
                  </a:ext>
                </a:extLst>
              </a:tr>
              <a:tr h="4411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dirty="0" err="1">
                          <a:solidFill>
                            <a:srgbClr val="0070C0"/>
                          </a:solidFill>
                        </a:rPr>
                        <a:t>Членов</a:t>
                      </a:r>
                      <a:r>
                        <a:rPr sz="16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sz="1600" dirty="0" err="1">
                          <a:solidFill>
                            <a:srgbClr val="0070C0"/>
                          </a:solidFill>
                        </a:rPr>
                        <a:t>профсоюза</a:t>
                      </a:r>
                      <a:r>
                        <a:rPr sz="1600" dirty="0">
                          <a:solidFill>
                            <a:srgbClr val="0070C0"/>
                          </a:solidFill>
                        </a:rPr>
                        <a:t> – </a:t>
                      </a:r>
                      <a:r>
                        <a:rPr sz="1600" dirty="0" err="1">
                          <a:solidFill>
                            <a:srgbClr val="0070C0"/>
                          </a:solidFill>
                        </a:rPr>
                        <a:t>неработающих</a:t>
                      </a:r>
                      <a:r>
                        <a:rPr sz="16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sz="1600" dirty="0" err="1">
                          <a:solidFill>
                            <a:srgbClr val="0070C0"/>
                          </a:solidFill>
                        </a:rPr>
                        <a:t>пенсионеров</a:t>
                      </a:r>
                      <a:endParaRPr sz="16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8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8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8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385107"/>
                  </a:ext>
                </a:extLst>
              </a:tr>
              <a:tr h="482472"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b="1" dirty="0" err="1">
                          <a:solidFill>
                            <a:srgbClr val="0070C0"/>
                          </a:solidFill>
                        </a:rPr>
                        <a:t>Общее</a:t>
                      </a:r>
                      <a:r>
                        <a:rPr sz="16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70C0"/>
                          </a:solidFill>
                        </a:rPr>
                        <a:t>число</a:t>
                      </a:r>
                      <a:r>
                        <a:rPr sz="16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70C0"/>
                          </a:solidFill>
                        </a:rPr>
                        <a:t>членов</a:t>
                      </a:r>
                      <a:r>
                        <a:rPr sz="16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70C0"/>
                          </a:solidFill>
                        </a:rPr>
                        <a:t>профсоюза</a:t>
                      </a:r>
                      <a:endParaRPr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696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512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599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5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6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876" y="547101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Организационная </a:t>
            </a: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работа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4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684" y="1933575"/>
            <a:ext cx="1094599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19" algn="just">
              <a:defRPr sz="1800"/>
            </a:pPr>
            <a:r>
              <a:rPr lang="ru-RU" sz="2200" dirty="0" smtClean="0"/>
              <a:t>В 2025 году на </a:t>
            </a:r>
            <a:r>
              <a:rPr lang="ru-RU" sz="2200" dirty="0" smtClean="0"/>
              <a:t>заседаниях профкома традиционно </a:t>
            </a:r>
            <a:r>
              <a:rPr lang="ru-RU" sz="2200" dirty="0" smtClean="0"/>
              <a:t>обсуждались </a:t>
            </a:r>
            <a:r>
              <a:rPr lang="ru-RU" sz="2200" dirty="0" smtClean="0"/>
              <a:t>следующие </a:t>
            </a:r>
            <a:r>
              <a:rPr lang="ru-RU" sz="2200" dirty="0"/>
              <a:t>вопросы: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2200" dirty="0" smtClean="0"/>
              <a:t> О  </a:t>
            </a:r>
            <a:r>
              <a:rPr lang="ru-RU" sz="2200" dirty="0"/>
              <a:t>состоянии профсоюзного членства.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2200" dirty="0" smtClean="0"/>
              <a:t> Об </a:t>
            </a:r>
            <a:r>
              <a:rPr lang="ru-RU" sz="2200" dirty="0"/>
              <a:t>утверждении </a:t>
            </a:r>
            <a:r>
              <a:rPr lang="ru-RU" sz="2200" dirty="0" smtClean="0"/>
              <a:t>мероприятий, </a:t>
            </a:r>
            <a:r>
              <a:rPr lang="ru-RU" sz="2200" dirty="0"/>
              <a:t>проводимых для </a:t>
            </a:r>
            <a:r>
              <a:rPr lang="ru-RU" sz="2200" dirty="0" smtClean="0"/>
              <a:t>студентов. 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2200" dirty="0"/>
              <a:t> </a:t>
            </a:r>
            <a:r>
              <a:rPr lang="ru-RU" sz="2200" dirty="0" smtClean="0"/>
              <a:t>Об </a:t>
            </a:r>
            <a:r>
              <a:rPr lang="ru-RU" sz="2200" dirty="0"/>
              <a:t>оказании материальной помощи сотрудникам и студентам –  членам профсоюза по </a:t>
            </a:r>
            <a:r>
              <a:rPr lang="ru-RU" sz="2200" dirty="0" smtClean="0"/>
              <a:t>различным </a:t>
            </a:r>
            <a:r>
              <a:rPr lang="ru-RU" sz="2200" dirty="0"/>
              <a:t>основаниям</a:t>
            </a:r>
            <a:r>
              <a:rPr lang="ru-RU" sz="2200" dirty="0" smtClean="0"/>
              <a:t>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2200" dirty="0"/>
              <a:t> </a:t>
            </a:r>
            <a:r>
              <a:rPr lang="ru-RU" sz="2200" dirty="0" smtClean="0"/>
              <a:t>Об утверждении графиков отпусков работников Института, нормативных документов, связанных с охраной труда.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2200" dirty="0"/>
              <a:t> </a:t>
            </a:r>
            <a:r>
              <a:rPr lang="ru-RU" sz="2200" dirty="0" smtClean="0"/>
              <a:t>Об утверждении плана работы, </a:t>
            </a:r>
            <a:r>
              <a:rPr lang="ru-RU" sz="2200" dirty="0" smtClean="0"/>
              <a:t>сметы доходов и расходов </a:t>
            </a:r>
            <a:r>
              <a:rPr lang="ru-RU" sz="2200" dirty="0" smtClean="0"/>
              <a:t>профсоюзной </a:t>
            </a:r>
            <a:r>
              <a:rPr lang="ru-RU" sz="2200" dirty="0" smtClean="0"/>
              <a:t>организации. 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2200" dirty="0"/>
              <a:t> </a:t>
            </a:r>
            <a:r>
              <a:rPr lang="ru-RU" sz="2200" dirty="0" smtClean="0"/>
              <a:t>О проведении внеочередной Отчетно-выборной конференции профсоюзной организации Института. 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defRPr sz="1800"/>
            </a:pPr>
            <a:endParaRPr lang="ru-RU" sz="2200" dirty="0" smtClean="0"/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defRPr sz="1800"/>
            </a:pPr>
            <a:r>
              <a:rPr lang="ru-RU" sz="2200" b="1" dirty="0" smtClean="0">
                <a:solidFill>
                  <a:srgbClr val="C00000"/>
                </a:solidFill>
              </a:rPr>
              <a:t>18 декабря 2025 г. </a:t>
            </a:r>
            <a:r>
              <a:rPr lang="ru-RU" sz="2200" dirty="0"/>
              <a:t>состоялась </a:t>
            </a:r>
            <a:r>
              <a:rPr lang="ru-RU" sz="2200" dirty="0" smtClean="0"/>
              <a:t>Отчетно-выборная конференция </a:t>
            </a:r>
            <a:r>
              <a:rPr lang="ru-RU" sz="2200" dirty="0"/>
              <a:t>профсоюзной </a:t>
            </a:r>
            <a:r>
              <a:rPr lang="ru-RU" sz="2200" dirty="0" smtClean="0"/>
              <a:t>организации, где был избран новый председатель и утвержден новый состав профсоюзного комитета. </a:t>
            </a:r>
            <a:endParaRPr lang="ru-RU" sz="2200" dirty="0"/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876" y="547101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>
                <a:solidFill>
                  <a:schemeClr val="bg1"/>
                </a:solidFill>
                <a:latin typeface="Akrobat ExtraBold" panose="00000900000000000000" pitchFamily="2" charset="-52"/>
              </a:rPr>
              <a:t>Социальная </a:t>
            </a: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работа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5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592" y="1874474"/>
            <a:ext cx="1094599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000000"/>
                </a:solidFill>
              </a:rPr>
              <a:t>Материальная помощь членам </a:t>
            </a:r>
            <a:r>
              <a:rPr lang="ru-RU" dirty="0" smtClean="0">
                <a:solidFill>
                  <a:srgbClr val="000000"/>
                </a:solidFill>
              </a:rPr>
              <a:t>профсоюза в связи с лечением </a:t>
            </a:r>
            <a:r>
              <a:rPr lang="ru-RU" dirty="0">
                <a:solidFill>
                  <a:srgbClr val="000000"/>
                </a:solidFill>
              </a:rPr>
              <a:t>– </a:t>
            </a:r>
            <a:r>
              <a:rPr lang="ru-RU" dirty="0">
                <a:solidFill>
                  <a:srgbClr val="0070C0"/>
                </a:solidFill>
              </a:rPr>
              <a:t>14</a:t>
            </a:r>
            <a:r>
              <a:rPr lang="ru-RU" dirty="0">
                <a:solidFill>
                  <a:srgbClr val="000000"/>
                </a:solidFill>
              </a:rPr>
              <a:t> человек, из них </a:t>
            </a:r>
            <a:r>
              <a:rPr lang="ru-RU" dirty="0">
                <a:solidFill>
                  <a:srgbClr val="0070C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–студенты</a:t>
            </a:r>
            <a:r>
              <a:rPr lang="ru-RU" dirty="0">
                <a:solidFill>
                  <a:srgbClr val="000000"/>
                </a:solidFill>
              </a:rPr>
              <a:t>.  </a:t>
            </a:r>
          </a:p>
          <a:p>
            <a:pPr marL="342900" indent="-342900"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endParaRPr lang="ru-RU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000000"/>
                </a:solidFill>
              </a:rPr>
              <a:t>В связи со смертью близких родственников – </a:t>
            </a:r>
            <a:r>
              <a:rPr lang="ru-RU" dirty="0">
                <a:solidFill>
                  <a:srgbClr val="0070C0"/>
                </a:solidFill>
              </a:rPr>
              <a:t>8</a:t>
            </a:r>
            <a:r>
              <a:rPr lang="ru-RU" dirty="0">
                <a:solidFill>
                  <a:srgbClr val="000000"/>
                </a:solidFill>
              </a:rPr>
              <a:t> человек, из них </a:t>
            </a:r>
            <a:r>
              <a:rPr lang="ru-RU" dirty="0">
                <a:solidFill>
                  <a:srgbClr val="0070C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 – студенты.</a:t>
            </a:r>
          </a:p>
          <a:p>
            <a:pPr marL="342900" indent="-342900"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endParaRPr lang="ru-RU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000000"/>
                </a:solidFill>
              </a:rPr>
              <a:t>Материальная помощь матерям-одиночкам из числа работников – </a:t>
            </a:r>
            <a:r>
              <a:rPr lang="ru-RU" dirty="0">
                <a:solidFill>
                  <a:srgbClr val="0070C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человека.</a:t>
            </a:r>
          </a:p>
          <a:p>
            <a:pPr marL="342900" indent="-342900"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endParaRPr lang="ru-RU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r>
              <a:rPr lang="ru-RU" dirty="0" smtClean="0">
                <a:solidFill>
                  <a:srgbClr val="000000"/>
                </a:solidFill>
              </a:rPr>
              <a:t>Материальная </a:t>
            </a:r>
            <a:r>
              <a:rPr lang="ru-RU" dirty="0">
                <a:solidFill>
                  <a:srgbClr val="000000"/>
                </a:solidFill>
              </a:rPr>
              <a:t>помощь в связи со вступлением в брак – </a:t>
            </a:r>
            <a:r>
              <a:rPr lang="ru-RU" dirty="0">
                <a:solidFill>
                  <a:srgbClr val="0070C0"/>
                </a:solidFill>
              </a:rPr>
              <a:t>5</a:t>
            </a:r>
            <a:r>
              <a:rPr lang="ru-RU" dirty="0">
                <a:solidFill>
                  <a:srgbClr val="000000"/>
                </a:solidFill>
              </a:rPr>
              <a:t> человек, из них </a:t>
            </a:r>
            <a:r>
              <a:rPr lang="ru-RU" dirty="0">
                <a:solidFill>
                  <a:srgbClr val="0070C0"/>
                </a:solidFill>
              </a:rPr>
              <a:t>5</a:t>
            </a:r>
            <a:r>
              <a:rPr lang="ru-RU" dirty="0">
                <a:solidFill>
                  <a:srgbClr val="000000"/>
                </a:solidFill>
              </a:rPr>
              <a:t> – студенты.  </a:t>
            </a:r>
          </a:p>
          <a:p>
            <a:pPr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000000"/>
                </a:solidFill>
              </a:rPr>
              <a:t>Материальная помощь в связи с рождением ребенка – </a:t>
            </a:r>
            <a:r>
              <a:rPr lang="ru-RU" dirty="0">
                <a:solidFill>
                  <a:srgbClr val="0070C0"/>
                </a:solidFill>
              </a:rPr>
              <a:t>4</a:t>
            </a:r>
            <a:r>
              <a:rPr lang="ru-RU" dirty="0">
                <a:solidFill>
                  <a:srgbClr val="000000"/>
                </a:solidFill>
              </a:rPr>
              <a:t> человека, из них </a:t>
            </a:r>
            <a:r>
              <a:rPr lang="ru-RU" dirty="0">
                <a:solidFill>
                  <a:srgbClr val="0070C0"/>
                </a:solidFill>
              </a:rPr>
              <a:t>4</a:t>
            </a:r>
            <a:r>
              <a:rPr lang="ru-RU" dirty="0">
                <a:solidFill>
                  <a:srgbClr val="000000"/>
                </a:solidFill>
              </a:rPr>
              <a:t> – </a:t>
            </a:r>
            <a:r>
              <a:rPr lang="ru-RU" dirty="0" smtClean="0">
                <a:solidFill>
                  <a:srgbClr val="000000"/>
                </a:solidFill>
              </a:rPr>
              <a:t>работники</a:t>
            </a:r>
            <a:r>
              <a:rPr lang="ru-RU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18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-1" y="1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876" y="547101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Информационная работа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6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592" y="1874474"/>
            <a:ext cx="1094599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9" indent="0" algn="just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  <a:defRPr sz="1900"/>
            </a:pPr>
            <a:r>
              <a:rPr lang="ru-RU" dirty="0" smtClean="0"/>
              <a:t>На официальном сайте Института Пушкина </a:t>
            </a:r>
            <a:r>
              <a:rPr lang="ru-RU" dirty="0"/>
              <a:t>в сети «Интернет» </a:t>
            </a:r>
            <a:r>
              <a:rPr lang="ru-RU" dirty="0" smtClean="0"/>
              <a:t>функционирует раздел </a:t>
            </a:r>
            <a:r>
              <a:rPr lang="ru-RU" dirty="0"/>
              <a:t>профсоюзной </a:t>
            </a:r>
            <a:r>
              <a:rPr lang="ru-RU" dirty="0" smtClean="0"/>
              <a:t>организации: </a:t>
            </a:r>
          </a:p>
          <a:p>
            <a:pPr marL="45719" indent="0" algn="just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  <a:defRPr sz="1900"/>
            </a:pPr>
            <a:r>
              <a:rPr lang="ru-RU" u="sng" dirty="0" smtClean="0">
                <a:uFill>
                  <a:solidFill>
                    <a:srgbClr val="0000FF"/>
                  </a:solidFill>
                </a:uFill>
                <a:hlinkClick r:id="rId3"/>
              </a:rPr>
              <a:t>https</a:t>
            </a:r>
            <a:r>
              <a:rPr lang="ru-RU" u="sng" dirty="0">
                <a:uFill>
                  <a:solidFill>
                    <a:srgbClr val="0000FF"/>
                  </a:solidFill>
                </a:uFill>
                <a:hlinkClick r:id="rId3"/>
              </a:rPr>
              <a:t>://www.pushkin.institute/youth_policy/profsoyuz/</a:t>
            </a:r>
            <a:r>
              <a:rPr lang="ru-RU" dirty="0"/>
              <a:t> </a:t>
            </a:r>
            <a:endParaRPr lang="ru-RU" dirty="0" smtClean="0"/>
          </a:p>
          <a:p>
            <a:pPr marL="45719" indent="0" algn="just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  <a:defRPr sz="1900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r="730" b="4498"/>
          <a:stretch/>
        </p:blipFill>
        <p:spPr>
          <a:xfrm>
            <a:off x="682592" y="2610633"/>
            <a:ext cx="5153406" cy="26863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2591" y="5433398"/>
            <a:ext cx="10456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Члены профсоюза получают рассылку по электронной почте с информацией о профсоюзных событиях, возможностях посещения культурно-массовых мероприятий в Москве, приобретения билетов в театры и концертные залы на льготных условиях. Студенческая секция профсоюзной организации ведет свой чат в социальных сетях.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02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0" y="0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28006" y="639433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Социальное партнерство 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7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826654" y="2110364"/>
            <a:ext cx="10293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dirty="0" smtClean="0"/>
              <a:t>Члены профкома участвовали в течение года в заседаниях комиссий Института по распределению стипендиального фонда, по переводу студентов, обучающихся на коммерческой основе, на вакантные бюджетные места.</a:t>
            </a:r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endParaRPr lang="ru-RU" sz="2400" dirty="0" smtClean="0"/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dirty="0" smtClean="0"/>
              <a:t>Председатель Профсоюзной организации является ученым секретарем </a:t>
            </a:r>
            <a:r>
              <a:rPr lang="ru-RU" sz="2400" dirty="0"/>
              <a:t>у</a:t>
            </a:r>
            <a:r>
              <a:rPr lang="ru-RU" sz="2400" dirty="0" smtClean="0"/>
              <a:t>ченого совета Института, членом Конкурсной комиссии по рассмотрению кандидатур на замещение должностей педагогических и научных работников, членом Комиссии по подготовке, заключению, контролю исполнения Коллективного договора ФГБОУ ВО «Гос. ИРЯ им. А.С. Пушкина». </a:t>
            </a:r>
          </a:p>
          <a:p>
            <a:pPr marL="44450" indent="0" algn="just">
              <a:spcBef>
                <a:spcPts val="0"/>
              </a:spcBef>
              <a:buClr>
                <a:srgbClr val="C3260C"/>
              </a:buClr>
              <a:buSzPct val="130000"/>
              <a:buNone/>
              <a:defRPr sz="2000"/>
            </a:pPr>
            <a:r>
              <a:rPr lang="ru-RU" sz="2400" dirty="0" smtClean="0"/>
              <a:t> </a:t>
            </a:r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dirty="0" smtClean="0"/>
              <a:t>Проводилась совместная работа профкома и отдела охраны труда по обеспечению безопасных условий труда работников Института, соблюдению требований законодательства об охране труда.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68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0" y="0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28006" y="639433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Коллективно-договорная работа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8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82592" y="2775382"/>
            <a:ext cx="10293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dirty="0" smtClean="0"/>
              <a:t>В Институте действует Коллективный договор от 9 ноября 2021 г. </a:t>
            </a:r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endParaRPr lang="ru-RU" sz="2400" dirty="0"/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endParaRPr lang="ru-RU" sz="2400" dirty="0" smtClean="0"/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dirty="0" smtClean="0"/>
              <a:t>Дополнительным соглашением от 6 ноября 2025 г. срок действия Коллективного договора продлен до 7 ноября 2026 г.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32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0"/>
          <p:cNvSpPr/>
          <p:nvPr/>
        </p:nvSpPr>
        <p:spPr bwMode="auto">
          <a:xfrm>
            <a:off x="0" y="0"/>
            <a:ext cx="12192001" cy="18020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76200" dist="76200" dir="2700000" algn="tl" rotWithShape="0">
              <a:schemeClr val="bg2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latin typeface="Akrobat" panose="000006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28006" y="639433"/>
            <a:ext cx="1112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Akrobat ExtraBold" panose="00000900000000000000" pitchFamily="2" charset="-52"/>
              </a:rPr>
              <a:t>Работа студенческой секции</a:t>
            </a:r>
            <a:endParaRPr lang="ru-RU" sz="4200" dirty="0">
              <a:latin typeface="Akrobat ExtraBold" panose="000009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8557-A2E1-B1A6-57E3-E7E20D869BDD}"/>
              </a:ext>
            </a:extLst>
          </p:cNvPr>
          <p:cNvSpPr txBox="1"/>
          <p:nvPr/>
        </p:nvSpPr>
        <p:spPr bwMode="auto">
          <a:xfrm>
            <a:off x="-1" y="6352623"/>
            <a:ext cx="6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33701EB0-931E-4A9D-A07A-23EED3566ABB}" type="slidenum">
              <a:rPr lang="en-US">
                <a:solidFill>
                  <a:srgbClr val="0070C0"/>
                </a:solidFill>
                <a:latin typeface="Akrobat" panose="00000600000000000000" pitchFamily="2" charset="-52"/>
              </a:rPr>
              <a:t>9</a:t>
            </a:fld>
            <a:endParaRPr lang="ru-RU" dirty="0">
              <a:solidFill>
                <a:srgbClr val="0070C0"/>
              </a:solidFill>
              <a:latin typeface="Akrobat" panose="00000600000000000000" pitchFamily="2" charset="-52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28005" y="2101128"/>
            <a:ext cx="1082508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krobat" panose="00000600000000000000" pitchFamily="2" charset="-52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dirty="0" smtClean="0"/>
              <a:t>Организация работы профоргов групп обучающихся филологического факультета. Помощь во взаимодействии студентов Института с профсоюзным комитетом. </a:t>
            </a:r>
          </a:p>
          <a:p>
            <a:pPr marL="44450" indent="0" algn="just">
              <a:spcBef>
                <a:spcPts val="0"/>
              </a:spcBef>
              <a:buClr>
                <a:srgbClr val="C3260C"/>
              </a:buClr>
              <a:buSzPct val="130000"/>
              <a:buNone/>
              <a:defRPr sz="2000"/>
            </a:pPr>
            <a:endParaRPr lang="ru-RU" sz="2400" dirty="0" smtClean="0"/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dirty="0" smtClean="0"/>
              <a:t>Активная коммуникация профоргов со студентами-членами профсоюза, в том числе их оперативное информирование в социальных сетях. </a:t>
            </a:r>
          </a:p>
          <a:p>
            <a:pPr marL="44450" indent="0" algn="just">
              <a:spcBef>
                <a:spcPts val="0"/>
              </a:spcBef>
              <a:buClr>
                <a:srgbClr val="C3260C"/>
              </a:buClr>
              <a:buSzPct val="130000"/>
              <a:buNone/>
              <a:defRPr sz="2000"/>
            </a:pPr>
            <a:endParaRPr lang="ru-RU" sz="2400" dirty="0" smtClean="0"/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b="1" dirty="0" smtClean="0"/>
              <a:t>19 ноября 2025 г. </a:t>
            </a:r>
            <a:r>
              <a:rPr lang="ru-RU" sz="2400" dirty="0" smtClean="0"/>
              <a:t>– собрание обучающихся 1 курса бакалавриата</a:t>
            </a:r>
            <a:r>
              <a:rPr lang="ru-RU" sz="2400" dirty="0"/>
              <a:t> </a:t>
            </a:r>
            <a:r>
              <a:rPr lang="ru-RU" sz="2400" dirty="0" smtClean="0"/>
              <a:t>с целью проведения приемной кампании в профсоюзную организацию Института. </a:t>
            </a:r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endParaRPr lang="ru-RU" sz="2400" dirty="0" smtClean="0"/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lang="ru-RU" sz="2400" dirty="0" smtClean="0"/>
              <a:t>Участие студенческой секции профсоюзной организации в подготовке и проведении культурно-массовых мероприятий в Институте, а также новогоднего спектакля для детей членов профсоюзной организации из числа работников Гос. ИРЯ им. А.С. Пушкина.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07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Akrobat Black"/>
        <a:ea typeface=""/>
        <a:cs typeface=""/>
      </a:majorFont>
      <a:minorFont>
        <a:latin typeface="Akrobat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ExtraBold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</TotalTime>
  <Pages>0</Pages>
  <Words>835</Words>
  <Characters>0</Characters>
  <Application>Microsoft Office PowerPoint</Application>
  <DocSecurity>0</DocSecurity>
  <PresentationFormat>Широкоэкранный</PresentationFormat>
  <Lines>0</Lines>
  <Paragraphs>141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Akrobat ExtraBold</vt:lpstr>
      <vt:lpstr>Arial</vt:lpstr>
      <vt:lpstr>Playfair Display Black</vt:lpstr>
      <vt:lpstr>Verdana</vt:lpstr>
      <vt:lpstr>Favorit Pro Book</vt:lpstr>
      <vt:lpstr>Akrobat</vt:lpstr>
      <vt:lpstr>Calibri</vt:lpstr>
      <vt:lpstr>Akrobat Black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Копылов Юрий Викторович</dc:creator>
  <cp:keywords/>
  <dc:description/>
  <cp:lastModifiedBy>Купцова Галина Николаевна</cp:lastModifiedBy>
  <cp:revision>331</cp:revision>
  <cp:lastPrinted>2024-08-29T13:19:09Z</cp:lastPrinted>
  <dcterms:created xsi:type="dcterms:W3CDTF">2023-06-22T09:17:22Z</dcterms:created>
  <dcterms:modified xsi:type="dcterms:W3CDTF">2026-03-13T14:31:16Z</dcterms:modified>
  <cp:category/>
  <dc:identifier/>
  <cp:contentStatus/>
  <dc:language/>
  <cp:version/>
</cp:coreProperties>
</file>