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78" r:id="rId9"/>
    <p:sldId id="265" r:id="rId10"/>
    <p:sldId id="266" r:id="rId11"/>
    <p:sldId id="267" r:id="rId12"/>
    <p:sldId id="282" r:id="rId13"/>
    <p:sldId id="281" r:id="rId14"/>
    <p:sldId id="269" r:id="rId15"/>
    <p:sldId id="285" r:id="rId16"/>
    <p:sldId id="283" r:id="rId17"/>
    <p:sldId id="284" r:id="rId18"/>
    <p:sldId id="279" r:id="rId19"/>
    <p:sldId id="280" r:id="rId20"/>
    <p:sldId id="275" r:id="rId21"/>
    <p:sldId id="276" r:id="rId2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806245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227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 dirty="0"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shkin.institute/our_life/profsoyuz" TargetMode="External"/><Relationship Id="rId2" Type="http://schemas.openxmlformats.org/officeDocument/2006/relationships/hyperlink" Target="mailto:profkom@pushkin.institut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hyperlink" Target="https://vk.com/pushkin_inst_profkom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pushkin_inst_profkom" TargetMode="External"/><Relationship Id="rId2" Type="http://schemas.openxmlformats.org/officeDocument/2006/relationships/hyperlink" Target="https://www.pushkin.institute/our_life/profsoyu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profkom@pushkin.institut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profsoyuz_pushkina" TargetMode="External"/><Relationship Id="rId2" Type="http://schemas.openxmlformats.org/officeDocument/2006/relationships/hyperlink" Target="https://vk.com/pushkin_inst_profk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profkom@pushkin.institut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Прямоугольник 3"/>
          <p:cNvSpPr/>
          <p:nvPr/>
        </p:nvSpPr>
        <p:spPr>
          <a:xfrm>
            <a:off x="745067" y="1844792"/>
            <a:ext cx="7931389" cy="4680552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13" name="Подзаголовок 2"/>
          <p:cNvSpPr txBox="1">
            <a:spLocks noGrp="1"/>
          </p:cNvSpPr>
          <p:nvPr>
            <p:ph type="ctrTitle"/>
          </p:nvPr>
        </p:nvSpPr>
        <p:spPr>
          <a:xfrm>
            <a:off x="744537" y="1958975"/>
            <a:ext cx="7787904" cy="4062313"/>
          </a:xfrm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rPr dirty="0"/>
              <a:t/>
            </a:r>
            <a:br>
              <a:rPr dirty="0"/>
            </a:br>
            <a:r>
              <a:rPr sz="2600" b="1" dirty="0"/>
              <a:t>ПУБЛИЧНЫЙ ГОДОВОЙ ДОКЛАД</a:t>
            </a:r>
            <a:br>
              <a:rPr sz="2600" b="1" dirty="0"/>
            </a:br>
            <a:r>
              <a:rPr sz="2600" b="1" dirty="0" err="1"/>
              <a:t>Объединенной</a:t>
            </a:r>
            <a:r>
              <a:rPr sz="2600" b="1" dirty="0"/>
              <a:t> </a:t>
            </a:r>
            <a:r>
              <a:rPr sz="2600" b="1" dirty="0" err="1"/>
              <a:t>профсоюзной</a:t>
            </a:r>
            <a:r>
              <a:rPr sz="2600" b="1" dirty="0"/>
              <a:t> </a:t>
            </a:r>
            <a:r>
              <a:rPr sz="2600" b="1" dirty="0" err="1"/>
              <a:t>организации</a:t>
            </a:r>
            <a:r>
              <a:rPr sz="2600" b="1" dirty="0"/>
              <a:t> </a:t>
            </a:r>
            <a:r>
              <a:rPr lang="ru-RU" sz="2600" b="1" dirty="0"/>
              <a:t/>
            </a:r>
            <a:br>
              <a:rPr lang="ru-RU" sz="2600" b="1" dirty="0"/>
            </a:br>
            <a:r>
              <a:rPr sz="2600" b="1" dirty="0"/>
              <a:t>ФГБОУ ВО «</a:t>
            </a:r>
            <a:r>
              <a:rPr sz="2600" b="1" dirty="0" err="1"/>
              <a:t>Государственный</a:t>
            </a:r>
            <a:r>
              <a:rPr sz="2600" b="1" dirty="0"/>
              <a:t> </a:t>
            </a:r>
            <a:r>
              <a:rPr sz="2600" b="1" dirty="0" err="1"/>
              <a:t>институт</a:t>
            </a:r>
            <a:r>
              <a:rPr sz="2600" b="1" dirty="0"/>
              <a:t> </a:t>
            </a:r>
            <a:r>
              <a:rPr lang="ru-RU" sz="2600" b="1" dirty="0"/>
              <a:t/>
            </a:r>
            <a:br>
              <a:rPr lang="ru-RU" sz="2600" b="1" dirty="0"/>
            </a:br>
            <a:r>
              <a:rPr sz="2600" b="1" dirty="0" err="1"/>
              <a:t>русского</a:t>
            </a:r>
            <a:r>
              <a:rPr sz="2600" b="1" dirty="0"/>
              <a:t> </a:t>
            </a:r>
            <a:r>
              <a:rPr sz="2600" b="1" dirty="0" err="1"/>
              <a:t>языка</a:t>
            </a:r>
            <a:r>
              <a:rPr sz="2600" b="1" dirty="0"/>
              <a:t> им</a:t>
            </a:r>
            <a:r>
              <a:rPr lang="ru-RU" sz="2600" b="1" dirty="0"/>
              <a:t>.</a:t>
            </a:r>
            <a:r>
              <a:rPr sz="2600" b="1" dirty="0"/>
              <a:t> А.С . </a:t>
            </a:r>
            <a:r>
              <a:rPr sz="2600" b="1" dirty="0" err="1"/>
              <a:t>Пушкина</a:t>
            </a:r>
            <a:r>
              <a:rPr sz="2600" b="1" dirty="0"/>
              <a:t>» </a:t>
            </a:r>
            <a:r>
              <a:rPr lang="ru-RU" sz="2600" b="1" dirty="0"/>
              <a:t/>
            </a:r>
            <a:br>
              <a:rPr lang="ru-RU" sz="2600" b="1" dirty="0"/>
            </a:br>
            <a:r>
              <a:rPr sz="2600" b="1" dirty="0" err="1"/>
              <a:t>Московской</a:t>
            </a:r>
            <a:r>
              <a:rPr sz="2600" b="1" dirty="0"/>
              <a:t> </a:t>
            </a:r>
            <a:r>
              <a:rPr sz="2600" b="1" dirty="0" err="1"/>
              <a:t>городской</a:t>
            </a:r>
            <a:r>
              <a:rPr sz="2600" b="1" dirty="0"/>
              <a:t> </a:t>
            </a:r>
            <a:r>
              <a:rPr sz="2600" b="1" dirty="0" err="1"/>
              <a:t>организации</a:t>
            </a:r>
            <a:r>
              <a:rPr sz="2600" b="1" dirty="0"/>
              <a:t> </a:t>
            </a:r>
            <a:r>
              <a:rPr sz="2600" b="1" dirty="0" err="1"/>
              <a:t>Общероссийского</a:t>
            </a:r>
            <a:r>
              <a:rPr sz="2600" b="1" dirty="0"/>
              <a:t> </a:t>
            </a:r>
            <a:r>
              <a:rPr sz="2600" b="1" dirty="0" err="1"/>
              <a:t>Профсоюза</a:t>
            </a:r>
            <a:r>
              <a:rPr sz="2600" b="1" dirty="0"/>
              <a:t> </a:t>
            </a:r>
            <a:r>
              <a:rPr sz="2600" b="1" dirty="0" err="1"/>
              <a:t>образования</a:t>
            </a:r>
            <a:r>
              <a:rPr sz="2600" b="1" dirty="0"/>
              <a:t/>
            </a:r>
            <a:br>
              <a:rPr sz="2600" b="1" dirty="0"/>
            </a:br>
            <a:r>
              <a:rPr sz="2600" b="1" dirty="0"/>
              <a:t/>
            </a:r>
            <a:br>
              <a:rPr sz="2600" b="1" dirty="0"/>
            </a:br>
            <a:r>
              <a:rPr sz="2800" b="1" dirty="0" err="1"/>
              <a:t>Москва</a:t>
            </a:r>
            <a:r>
              <a:rPr sz="2800" b="1" dirty="0"/>
              <a:t>, 202</a:t>
            </a:r>
            <a:r>
              <a:rPr lang="ru-RU" sz="2800" b="1" dirty="0"/>
              <a:t>2</a:t>
            </a:r>
            <a:r>
              <a:rPr sz="2800" b="1" dirty="0"/>
              <a:t> г.</a:t>
            </a:r>
          </a:p>
        </p:txBody>
      </p:sp>
      <p:pic>
        <p:nvPicPr>
          <p:cNvPr id="114" name="Picture 4" descr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424983"/>
            <a:ext cx="3024337" cy="10081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Picture 2" descr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58343"/>
            <a:ext cx="3382746" cy="13681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274638"/>
            <a:ext cx="6696744" cy="1143001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t>Социальная работа</a:t>
            </a:r>
          </a:p>
        </p:txBody>
      </p:sp>
      <p:sp>
        <p:nvSpPr>
          <p:cNvPr id="166" name="Прямоугольник 4"/>
          <p:cNvSpPr/>
          <p:nvPr/>
        </p:nvSpPr>
        <p:spPr>
          <a:xfrm>
            <a:off x="251519" y="1340767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7" name="Объект 2"/>
          <p:cNvSpPr txBox="1">
            <a:spLocks noGrp="1"/>
          </p:cNvSpPr>
          <p:nvPr>
            <p:ph type="body" idx="1"/>
          </p:nvPr>
        </p:nvSpPr>
        <p:spPr>
          <a:xfrm>
            <a:off x="251519" y="1600200"/>
            <a:ext cx="8640961" cy="4525963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ts val="600"/>
              </a:spcBef>
              <a:defRPr sz="2500" b="1">
                <a:solidFill>
                  <a:srgbClr val="FF0000"/>
                </a:solidFill>
              </a:defRPr>
            </a:pPr>
            <a:r>
              <a:rPr lang="ru-RU" b="1" dirty="0">
                <a:solidFill>
                  <a:srgbClr val="FF0000"/>
                </a:solidFill>
              </a:rPr>
              <a:t>16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членам</a:t>
            </a:r>
            <a:r>
              <a:rPr b="0" dirty="0">
                <a:solidFill>
                  <a:srgbClr val="000000"/>
                </a:solidFill>
              </a:rPr>
              <a:t> Профсоюза </a:t>
            </a:r>
            <a:r>
              <a:rPr b="0" dirty="0" err="1">
                <a:solidFill>
                  <a:srgbClr val="000000"/>
                </a:solidFill>
              </a:rPr>
              <a:t>оказана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материальная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помощь</a:t>
            </a:r>
            <a:r>
              <a:rPr lang="ru-RU" b="0" dirty="0">
                <a:solidFill>
                  <a:srgbClr val="000000"/>
                </a:solidFill>
              </a:rPr>
              <a:t> </a:t>
            </a:r>
            <a:br>
              <a:rPr lang="ru-RU" b="0" dirty="0">
                <a:solidFill>
                  <a:srgbClr val="000000"/>
                </a:solidFill>
              </a:rPr>
            </a:br>
            <a:r>
              <a:rPr lang="ru-RU" b="0" dirty="0">
                <a:solidFill>
                  <a:srgbClr val="000000"/>
                </a:solidFill>
              </a:rPr>
              <a:t>(в том числе 3 студентам)</a:t>
            </a:r>
            <a:r>
              <a:rPr b="0" dirty="0">
                <a:solidFill>
                  <a:srgbClr val="000000"/>
                </a:solidFill>
              </a:rPr>
              <a:t>. </a:t>
            </a:r>
            <a:endParaRPr sz="2800" dirty="0"/>
          </a:p>
          <a:p>
            <a:pPr marL="342900" indent="-342900" algn="just">
              <a:spcBef>
                <a:spcPts val="600"/>
              </a:spcBef>
              <a:defRPr sz="2500" b="1">
                <a:solidFill>
                  <a:srgbClr val="FF0000"/>
                </a:solidFill>
              </a:defRPr>
            </a:pPr>
            <a:r>
              <a:rPr dirty="0"/>
              <a:t>2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членам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Профсоюза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оказана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материальная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помощь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на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оздоровление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детей</a:t>
            </a:r>
            <a:r>
              <a:rPr b="0" dirty="0">
                <a:solidFill>
                  <a:srgbClr val="000000"/>
                </a:solidFill>
              </a:rPr>
              <a:t>.</a:t>
            </a:r>
            <a:endParaRPr sz="2900" dirty="0"/>
          </a:p>
          <a:p>
            <a:pPr marL="342900" indent="-342900" algn="just">
              <a:spcBef>
                <a:spcPts val="600"/>
              </a:spcBef>
              <a:defRPr sz="2500"/>
            </a:pPr>
            <a:r>
              <a:rPr dirty="0" err="1"/>
              <a:t>Закуплены</a:t>
            </a:r>
            <a:r>
              <a:rPr dirty="0"/>
              <a:t> и </a:t>
            </a:r>
            <a:r>
              <a:rPr dirty="0" err="1"/>
              <a:t>распределены</a:t>
            </a:r>
            <a:r>
              <a:rPr dirty="0"/>
              <a:t> </a:t>
            </a:r>
            <a:r>
              <a:rPr dirty="0" err="1"/>
              <a:t>новогодние</a:t>
            </a:r>
            <a:r>
              <a:rPr dirty="0"/>
              <a:t> </a:t>
            </a:r>
            <a:r>
              <a:rPr dirty="0" err="1"/>
              <a:t>подарки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детей</a:t>
            </a:r>
            <a:r>
              <a:rPr dirty="0"/>
              <a:t> </a:t>
            </a:r>
            <a:r>
              <a:rPr dirty="0" err="1"/>
              <a:t>членов</a:t>
            </a:r>
            <a:r>
              <a:rPr dirty="0"/>
              <a:t> </a:t>
            </a:r>
            <a:r>
              <a:rPr dirty="0" err="1"/>
              <a:t>профсоюза</a:t>
            </a:r>
            <a:r>
              <a:rPr dirty="0"/>
              <a:t> (всего </a:t>
            </a:r>
            <a:r>
              <a:rPr dirty="0" err="1"/>
              <a:t>подарков</a:t>
            </a:r>
            <a:r>
              <a:rPr dirty="0"/>
              <a:t> - </a:t>
            </a:r>
            <a:r>
              <a:rPr lang="ru-RU" b="1" dirty="0">
                <a:solidFill>
                  <a:srgbClr val="FF0000"/>
                </a:solidFill>
              </a:rPr>
              <a:t>65</a:t>
            </a:r>
            <a:r>
              <a:rPr dirty="0"/>
              <a:t>).</a:t>
            </a:r>
            <a:endParaRPr sz="2900" dirty="0"/>
          </a:p>
          <a:p>
            <a:pPr marL="342900" indent="-342900" algn="just">
              <a:spcBef>
                <a:spcPts val="600"/>
              </a:spcBef>
              <a:defRPr sz="2500" b="1">
                <a:solidFill>
                  <a:srgbClr val="FF0000"/>
                </a:solidFill>
              </a:defRPr>
            </a:pPr>
            <a:r>
              <a:rPr lang="ru-RU" b="1" dirty="0">
                <a:solidFill>
                  <a:srgbClr val="FF0000"/>
                </a:solidFill>
              </a:rPr>
              <a:t>41</a:t>
            </a:r>
            <a:r>
              <a:rPr lang="ru-RU"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член</a:t>
            </a:r>
            <a:r>
              <a:rPr lang="ru-RU" b="0" dirty="0">
                <a:solidFill>
                  <a:srgbClr val="000000"/>
                </a:solidFill>
              </a:rPr>
              <a:t>у</a:t>
            </a:r>
            <a:r>
              <a:rPr b="0" dirty="0">
                <a:solidFill>
                  <a:srgbClr val="000000"/>
                </a:solidFill>
              </a:rPr>
              <a:t> Профсоюза, </a:t>
            </a:r>
            <a:r>
              <a:rPr b="0" dirty="0" err="1">
                <a:solidFill>
                  <a:srgbClr val="000000"/>
                </a:solidFill>
              </a:rPr>
              <a:t>имею</a:t>
            </a:r>
            <a:r>
              <a:rPr lang="ru-RU" b="0" dirty="0" err="1">
                <a:solidFill>
                  <a:srgbClr val="000000"/>
                </a:solidFill>
              </a:rPr>
              <a:t>щему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детей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lang="ru-RU" b="0" dirty="0">
                <a:solidFill>
                  <a:srgbClr val="000000"/>
                </a:solidFill>
              </a:rPr>
              <a:t>в возрасте </a:t>
            </a:r>
            <a:br>
              <a:rPr lang="ru-RU" b="0" dirty="0">
                <a:solidFill>
                  <a:srgbClr val="000000"/>
                </a:solidFill>
              </a:rPr>
            </a:br>
            <a:r>
              <a:rPr b="0" dirty="0" err="1">
                <a:solidFill>
                  <a:srgbClr val="000000"/>
                </a:solidFill>
              </a:rPr>
              <a:t>до</a:t>
            </a:r>
            <a:r>
              <a:rPr b="0" dirty="0">
                <a:solidFill>
                  <a:srgbClr val="000000"/>
                </a:solidFill>
              </a:rPr>
              <a:t> 14</a:t>
            </a:r>
            <a:r>
              <a:rPr lang="ru-RU" b="0" dirty="0">
                <a:solidFill>
                  <a:srgbClr val="000000"/>
                </a:solidFill>
              </a:rPr>
              <a:t> лет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b="0" dirty="0" err="1">
                <a:solidFill>
                  <a:srgbClr val="000000"/>
                </a:solidFill>
              </a:rPr>
              <a:t>оказана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материальная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помощь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перед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Новым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Годом</a:t>
            </a:r>
            <a:r>
              <a:rPr b="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168" name="Picture 2" descr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3979" y="260647"/>
            <a:ext cx="1968501" cy="6588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274638"/>
            <a:ext cx="6696744" cy="1143001"/>
          </a:xfrm>
          <a:prstGeom prst="rect">
            <a:avLst/>
          </a:prstGeom>
        </p:spPr>
        <p:txBody>
          <a:bodyPr/>
          <a:lstStyle>
            <a:lvl1pPr algn="l">
              <a:defRPr sz="3200" b="1"/>
            </a:lvl1pPr>
          </a:lstStyle>
          <a:p>
            <a:r>
              <a:t>Коллективно-договорная работа</a:t>
            </a:r>
          </a:p>
        </p:txBody>
      </p:sp>
      <p:sp>
        <p:nvSpPr>
          <p:cNvPr id="171" name="Прямоугольник 4"/>
          <p:cNvSpPr/>
          <p:nvPr/>
        </p:nvSpPr>
        <p:spPr>
          <a:xfrm>
            <a:off x="251519" y="1340767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2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45720" lvl="0" indent="0" algn="just">
              <a:lnSpc>
                <a:spcPct val="90000"/>
              </a:lnSpc>
              <a:spcBef>
                <a:spcPts val="500"/>
              </a:spcBef>
              <a:buClr>
                <a:srgbClr val="C3260C"/>
              </a:buClr>
              <a:buSzPct val="130000"/>
              <a:buNone/>
              <a:defRPr sz="2400"/>
            </a:pPr>
            <a:r>
              <a:rPr dirty="0"/>
              <a:t> </a:t>
            </a:r>
            <a:endParaRPr lang="ru-RU" sz="2400" dirty="0"/>
          </a:p>
          <a:p>
            <a:pPr marL="388620" lvl="0" algn="just">
              <a:lnSpc>
                <a:spcPct val="90000"/>
              </a:lnSpc>
              <a:spcBef>
                <a:spcPts val="500"/>
              </a:spcBef>
              <a:buClr>
                <a:srgbClr val="C3260C"/>
              </a:buClr>
              <a:buSzPct val="130000"/>
              <a:buFontTx/>
              <a:buChar char="❖"/>
              <a:defRPr sz="2400"/>
            </a:pPr>
            <a:r>
              <a:rPr lang="ru-RU" sz="2400" dirty="0"/>
              <a:t>Разработка и утверждение инструкций по охране труда.</a:t>
            </a:r>
          </a:p>
          <a:p>
            <a:pPr marL="388620" lvl="0" algn="just">
              <a:lnSpc>
                <a:spcPct val="90000"/>
              </a:lnSpc>
              <a:spcBef>
                <a:spcPts val="500"/>
              </a:spcBef>
              <a:buClr>
                <a:srgbClr val="C3260C"/>
              </a:buClr>
              <a:buSzPct val="130000"/>
              <a:buFontTx/>
              <a:buChar char="❖"/>
              <a:defRPr sz="2400"/>
            </a:pPr>
            <a:endParaRPr lang="ru-RU" sz="2400" dirty="0"/>
          </a:p>
          <a:p>
            <a:pPr marL="388620" lvl="0" algn="just">
              <a:lnSpc>
                <a:spcPct val="90000"/>
              </a:lnSpc>
              <a:spcBef>
                <a:spcPts val="500"/>
              </a:spcBef>
              <a:buClr>
                <a:srgbClr val="C3260C"/>
              </a:buClr>
              <a:buSzPct val="130000"/>
              <a:buFontTx/>
              <a:buChar char="❖"/>
              <a:defRPr sz="2400"/>
            </a:pPr>
            <a:endParaRPr lang="ru-RU" sz="2400" dirty="0"/>
          </a:p>
          <a:p>
            <a:pPr marL="388620" lvl="0" algn="just">
              <a:lnSpc>
                <a:spcPct val="90000"/>
              </a:lnSpc>
              <a:spcBef>
                <a:spcPts val="500"/>
              </a:spcBef>
              <a:buClr>
                <a:srgbClr val="C3260C"/>
              </a:buClr>
              <a:buSzPct val="130000"/>
              <a:buFontTx/>
              <a:buChar char="❖"/>
              <a:defRPr sz="2400"/>
            </a:pPr>
            <a:r>
              <a:rPr lang="ru-RU" sz="2400" dirty="0"/>
              <a:t> В Институте действует Коллективный договор с 09 ноября 2021 года по 08 ноября 2024 года.</a:t>
            </a:r>
          </a:p>
          <a:p>
            <a:pPr marL="388620" algn="just">
              <a:lnSpc>
                <a:spcPct val="90000"/>
              </a:lnSpc>
              <a:spcBef>
                <a:spcPts val="500"/>
              </a:spcBef>
              <a:buClr>
                <a:srgbClr val="C3260C"/>
              </a:buClr>
              <a:buSzPct val="130000"/>
              <a:buFontTx/>
              <a:buChar char="❖"/>
              <a:defRPr sz="2400"/>
            </a:pPr>
            <a:endParaRPr dirty="0"/>
          </a:p>
        </p:txBody>
      </p:sp>
      <p:pic>
        <p:nvPicPr>
          <p:cNvPr id="173" name="Picture 2" descr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3979" y="332656"/>
            <a:ext cx="1968501" cy="6588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274637"/>
            <a:ext cx="6696744" cy="634084"/>
          </a:xfrm>
          <a:prstGeom prst="rect">
            <a:avLst/>
          </a:prstGeom>
        </p:spPr>
        <p:txBody>
          <a:bodyPr/>
          <a:lstStyle>
            <a:lvl1pPr algn="l" defTabSz="822959">
              <a:defRPr sz="3509" b="1"/>
            </a:lvl1pPr>
          </a:lstStyle>
          <a:p>
            <a:r>
              <a:rPr dirty="0" err="1">
                <a:solidFill>
                  <a:schemeClr val="tx1"/>
                </a:solidFill>
              </a:rPr>
              <a:t>Культурно-массовая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работа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6" name="Прямоугольник 4"/>
          <p:cNvSpPr/>
          <p:nvPr/>
        </p:nvSpPr>
        <p:spPr>
          <a:xfrm>
            <a:off x="251520" y="908720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177" name="Picture 3" descr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4868" y="260647"/>
            <a:ext cx="1968501" cy="658814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Объект 2"/>
          <p:cNvSpPr txBox="1">
            <a:spLocks noGrp="1"/>
          </p:cNvSpPr>
          <p:nvPr>
            <p:ph type="body" idx="1"/>
          </p:nvPr>
        </p:nvSpPr>
        <p:spPr>
          <a:xfrm>
            <a:off x="299211" y="1137518"/>
            <a:ext cx="8640962" cy="55318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0"/>
              </a:spcBef>
              <a:buSzTx/>
              <a:buNone/>
              <a:defRPr sz="1500" b="1"/>
            </a:pPr>
            <a:r>
              <a:rPr lang="ru-RU" sz="1500" dirty="0"/>
              <a:t>Профком ведёт работу по регулярному</a:t>
            </a:r>
            <a:r>
              <a:rPr sz="1500" dirty="0"/>
              <a:t> </a:t>
            </a:r>
            <a:r>
              <a:rPr sz="1500" dirty="0" err="1"/>
              <a:t>обеспеч</a:t>
            </a:r>
            <a:r>
              <a:rPr lang="ru-RU" sz="1500" dirty="0" err="1"/>
              <a:t>ению</a:t>
            </a:r>
            <a:r>
              <a:rPr lang="ru-RU" sz="1500" dirty="0"/>
              <a:t> </a:t>
            </a:r>
            <a:r>
              <a:rPr lang="ru-RU" sz="1500" dirty="0">
                <a:solidFill>
                  <a:schemeClr val="tx1"/>
                </a:solidFill>
              </a:rPr>
              <a:t>работников и обучающихся Института </a:t>
            </a:r>
            <a:r>
              <a:rPr sz="1500" dirty="0" err="1"/>
              <a:t>недорогими</a:t>
            </a:r>
            <a:r>
              <a:rPr sz="1500" dirty="0"/>
              <a:t> </a:t>
            </a:r>
            <a:r>
              <a:rPr sz="1500" dirty="0" err="1"/>
              <a:t>билетами</a:t>
            </a:r>
            <a:r>
              <a:rPr sz="1500" dirty="0"/>
              <a:t> </a:t>
            </a:r>
            <a:r>
              <a:rPr sz="1500" dirty="0" err="1"/>
              <a:t>или</a:t>
            </a:r>
            <a:r>
              <a:rPr sz="1500" dirty="0"/>
              <a:t> </a:t>
            </a:r>
            <a:r>
              <a:rPr sz="1500" dirty="0" err="1"/>
              <a:t>бесплатными</a:t>
            </a:r>
            <a:r>
              <a:rPr sz="1500" dirty="0"/>
              <a:t> </a:t>
            </a:r>
            <a:r>
              <a:rPr sz="1500" dirty="0" err="1"/>
              <a:t>контрамарками</a:t>
            </a:r>
            <a:r>
              <a:rPr sz="1500" dirty="0"/>
              <a:t> в </a:t>
            </a:r>
            <a:r>
              <a:rPr sz="1500" dirty="0" err="1"/>
              <a:t>театры</a:t>
            </a:r>
            <a:r>
              <a:rPr sz="1500" dirty="0"/>
              <a:t> г. </a:t>
            </a:r>
            <a:r>
              <a:rPr sz="1500" dirty="0" err="1"/>
              <a:t>Москвы</a:t>
            </a:r>
            <a:r>
              <a:rPr sz="1500" dirty="0"/>
              <a:t>. </a:t>
            </a:r>
            <a:endParaRPr lang="ru-RU" sz="1500" dirty="0"/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SzTx/>
              <a:buNone/>
              <a:defRPr sz="1500" b="1"/>
            </a:pPr>
            <a:r>
              <a:rPr sz="1500" dirty="0" err="1"/>
              <a:t>Заключены</a:t>
            </a:r>
            <a:r>
              <a:rPr sz="1500" dirty="0"/>
              <a:t> </a:t>
            </a:r>
            <a:r>
              <a:rPr sz="1500" dirty="0" err="1"/>
              <a:t>соглашения</a:t>
            </a:r>
            <a:r>
              <a:rPr sz="1500" dirty="0"/>
              <a:t> с </a:t>
            </a:r>
            <a:r>
              <a:rPr sz="1500" dirty="0">
                <a:solidFill>
                  <a:srgbClr val="0070C0"/>
                </a:solidFill>
              </a:rPr>
              <a:t>29 </a:t>
            </a:r>
            <a:r>
              <a:rPr sz="1500" dirty="0" err="1">
                <a:solidFill>
                  <a:srgbClr val="0070C0"/>
                </a:solidFill>
              </a:rPr>
              <a:t>театрами</a:t>
            </a:r>
            <a:r>
              <a:rPr sz="1500" dirty="0">
                <a:solidFill>
                  <a:srgbClr val="0070C0"/>
                </a:solidFill>
              </a:rPr>
              <a:t>. </a:t>
            </a:r>
            <a:r>
              <a:rPr sz="1500" dirty="0"/>
              <a:t>Всего </a:t>
            </a:r>
            <a:r>
              <a:rPr sz="1500" dirty="0" err="1"/>
              <a:t>за</a:t>
            </a:r>
            <a:r>
              <a:rPr sz="1500" dirty="0"/>
              <a:t> 202</a:t>
            </a:r>
            <a:r>
              <a:rPr lang="ru-RU" sz="1500" dirty="0"/>
              <a:t>2</a:t>
            </a:r>
            <a:r>
              <a:rPr sz="1500" dirty="0"/>
              <a:t> </a:t>
            </a:r>
            <a:r>
              <a:rPr sz="1500" dirty="0" err="1"/>
              <a:t>год</a:t>
            </a:r>
            <a:r>
              <a:rPr sz="1500" dirty="0"/>
              <a:t> </a:t>
            </a:r>
            <a:r>
              <a:rPr sz="1500" dirty="0" err="1"/>
              <a:t>было</a:t>
            </a:r>
            <a:r>
              <a:rPr sz="1500" dirty="0"/>
              <a:t> </a:t>
            </a:r>
            <a:r>
              <a:rPr sz="1500" dirty="0" err="1"/>
              <a:t>распространено</a:t>
            </a:r>
            <a:r>
              <a:rPr sz="1500" dirty="0"/>
              <a:t> </a:t>
            </a:r>
            <a:r>
              <a:rPr lang="ru-RU" sz="1500" dirty="0">
                <a:solidFill>
                  <a:srgbClr val="0070C0"/>
                </a:solidFill>
              </a:rPr>
              <a:t>1179</a:t>
            </a:r>
            <a:r>
              <a:rPr sz="1500" dirty="0">
                <a:solidFill>
                  <a:srgbClr val="0070C0"/>
                </a:solidFill>
              </a:rPr>
              <a:t> </a:t>
            </a:r>
            <a:r>
              <a:rPr sz="1500" dirty="0" err="1">
                <a:solidFill>
                  <a:srgbClr val="0070C0"/>
                </a:solidFill>
              </a:rPr>
              <a:t>льготных</a:t>
            </a:r>
            <a:r>
              <a:rPr sz="1500" dirty="0">
                <a:solidFill>
                  <a:srgbClr val="0070C0"/>
                </a:solidFill>
              </a:rPr>
              <a:t> </a:t>
            </a:r>
            <a:r>
              <a:rPr sz="1500" dirty="0" err="1">
                <a:solidFill>
                  <a:srgbClr val="0070C0"/>
                </a:solidFill>
              </a:rPr>
              <a:t>билет</a:t>
            </a:r>
            <a:r>
              <a:rPr lang="ru-RU" sz="1500" dirty="0" err="1">
                <a:solidFill>
                  <a:srgbClr val="0070C0"/>
                </a:solidFill>
              </a:rPr>
              <a:t>ов</a:t>
            </a:r>
            <a:r>
              <a:rPr sz="1500" dirty="0">
                <a:solidFill>
                  <a:srgbClr val="0070C0"/>
                </a:solidFill>
              </a:rPr>
              <a:t> (</a:t>
            </a:r>
            <a:r>
              <a:rPr sz="1500" dirty="0" err="1">
                <a:solidFill>
                  <a:srgbClr val="0070C0"/>
                </a:solidFill>
              </a:rPr>
              <a:t>из</a:t>
            </a:r>
            <a:r>
              <a:rPr sz="1500" dirty="0">
                <a:solidFill>
                  <a:srgbClr val="0070C0"/>
                </a:solidFill>
              </a:rPr>
              <a:t> </a:t>
            </a:r>
            <a:r>
              <a:rPr sz="1500" dirty="0" err="1">
                <a:solidFill>
                  <a:srgbClr val="0070C0"/>
                </a:solidFill>
              </a:rPr>
              <a:t>них</a:t>
            </a:r>
            <a:r>
              <a:rPr sz="1500" dirty="0">
                <a:solidFill>
                  <a:srgbClr val="0070C0"/>
                </a:solidFill>
              </a:rPr>
              <a:t> </a:t>
            </a:r>
            <a:r>
              <a:rPr lang="ru-RU" sz="1500" dirty="0">
                <a:solidFill>
                  <a:srgbClr val="0070C0"/>
                </a:solidFill>
              </a:rPr>
              <a:t>237</a:t>
            </a:r>
            <a:r>
              <a:rPr sz="1500" dirty="0">
                <a:solidFill>
                  <a:srgbClr val="0070C0"/>
                </a:solidFill>
              </a:rPr>
              <a:t> </a:t>
            </a:r>
            <a:r>
              <a:rPr sz="1500" dirty="0" err="1">
                <a:solidFill>
                  <a:srgbClr val="0070C0"/>
                </a:solidFill>
              </a:rPr>
              <a:t>бесплатно</a:t>
            </a:r>
            <a:r>
              <a:rPr sz="1500" dirty="0">
                <a:solidFill>
                  <a:srgbClr val="0070C0"/>
                </a:solidFill>
              </a:rPr>
              <a:t>)</a:t>
            </a:r>
            <a:r>
              <a:rPr sz="1500" dirty="0"/>
              <a:t>, в </a:t>
            </a:r>
            <a:r>
              <a:rPr sz="1500" dirty="0" err="1"/>
              <a:t>том</a:t>
            </a:r>
            <a:r>
              <a:rPr sz="1500" dirty="0"/>
              <a:t> </a:t>
            </a:r>
            <a:r>
              <a:rPr sz="1500" dirty="0" err="1"/>
              <a:t>числе</a:t>
            </a:r>
            <a:r>
              <a:rPr sz="1500" dirty="0"/>
              <a:t>: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SzTx/>
              <a:buNone/>
              <a:defRPr sz="1500" b="1"/>
            </a:pPr>
            <a:endParaRPr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Tx/>
              <a:buNone/>
              <a:defRPr sz="1500" b="1"/>
            </a:pPr>
            <a:endParaRPr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Tx/>
              <a:buNone/>
              <a:defRPr sz="1500" b="1"/>
            </a:pPr>
            <a:endParaRPr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Tx/>
              <a:buNone/>
              <a:defRPr sz="1500" b="1"/>
            </a:pPr>
            <a:endParaRPr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Tx/>
              <a:buNone/>
              <a:defRPr sz="1500" b="1"/>
            </a:pPr>
            <a:endParaRPr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Tx/>
              <a:buNone/>
              <a:defRPr sz="1500" b="1"/>
            </a:pPr>
            <a:endParaRPr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Tx/>
              <a:buNone/>
              <a:defRPr sz="1500" b="1"/>
            </a:pPr>
            <a:endParaRPr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Tx/>
              <a:buNone/>
              <a:defRPr sz="1500" b="1"/>
            </a:pPr>
            <a:endParaRPr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Tx/>
              <a:buNone/>
              <a:defRPr sz="1500" b="1"/>
            </a:pPr>
            <a:endParaRPr lang="ru-RU"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Tx/>
              <a:buNone/>
              <a:defRPr sz="1500" b="1"/>
            </a:pPr>
            <a:endParaRPr lang="ru-RU"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Tx/>
              <a:buNone/>
              <a:defRPr sz="1500" b="1"/>
            </a:pPr>
            <a:endParaRPr lang="ru-RU"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Tx/>
              <a:buNone/>
              <a:defRPr sz="1500" b="1"/>
            </a:pPr>
            <a:endParaRPr lang="ru-RU"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Tx/>
              <a:buNone/>
              <a:defRPr sz="1500" b="1"/>
            </a:pPr>
            <a:endParaRPr lang="ru-RU"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Tx/>
              <a:buNone/>
              <a:defRPr sz="1500" b="1"/>
            </a:pPr>
            <a:endParaRPr lang="ru-RU"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Tx/>
              <a:buNone/>
              <a:defRPr sz="1500" b="1"/>
            </a:pPr>
            <a:r>
              <a:rPr lang="ru-RU" sz="1500" dirty="0"/>
              <a:t>Также </a:t>
            </a:r>
            <a:r>
              <a:rPr sz="1500" dirty="0" err="1"/>
              <a:t>чл</a:t>
            </a:r>
            <a:r>
              <a:rPr lang="ru-RU" sz="1500" dirty="0" err="1"/>
              <a:t>ены</a:t>
            </a:r>
            <a:r>
              <a:rPr sz="1500" dirty="0"/>
              <a:t> </a:t>
            </a:r>
            <a:r>
              <a:rPr sz="1500" dirty="0" err="1"/>
              <a:t>профсоюза</a:t>
            </a:r>
            <a:r>
              <a:rPr sz="1500" dirty="0"/>
              <a:t> </a:t>
            </a:r>
            <a:r>
              <a:rPr lang="ru-RU" sz="1500" dirty="0"/>
              <a:t>пользовались возможностью самостоятельно </a:t>
            </a:r>
            <a:r>
              <a:rPr sz="1500" dirty="0" err="1"/>
              <a:t>приобре</a:t>
            </a:r>
            <a:r>
              <a:rPr lang="ru-RU" sz="1500" dirty="0"/>
              <a:t>тать</a:t>
            </a:r>
            <a:r>
              <a:rPr sz="1500" dirty="0"/>
              <a:t> </a:t>
            </a:r>
            <a:r>
              <a:rPr lang="ru-RU" sz="1500" dirty="0"/>
              <a:t>льготные </a:t>
            </a:r>
            <a:r>
              <a:rPr sz="1500" dirty="0" err="1"/>
              <a:t>билеты</a:t>
            </a:r>
            <a:r>
              <a:rPr sz="1500" dirty="0"/>
              <a:t> </a:t>
            </a:r>
            <a:r>
              <a:rPr sz="1500" dirty="0" err="1"/>
              <a:t>на</a:t>
            </a:r>
            <a:r>
              <a:rPr sz="1500" dirty="0"/>
              <a:t> </a:t>
            </a:r>
            <a:r>
              <a:rPr sz="1500" dirty="0" err="1"/>
              <a:t>официальных</a:t>
            </a:r>
            <a:r>
              <a:rPr sz="1500" dirty="0"/>
              <a:t> </a:t>
            </a:r>
            <a:r>
              <a:rPr sz="1500" dirty="0" err="1"/>
              <a:t>сайтах</a:t>
            </a:r>
            <a:r>
              <a:rPr sz="1500" dirty="0"/>
              <a:t> </a:t>
            </a:r>
            <a:r>
              <a:rPr sz="1500" dirty="0" err="1"/>
              <a:t>театр</a:t>
            </a:r>
            <a:r>
              <a:rPr lang="ru-RU" sz="1500" dirty="0" err="1"/>
              <a:t>ов</a:t>
            </a:r>
            <a:r>
              <a:rPr sz="1500" dirty="0"/>
              <a:t> </a:t>
            </a:r>
            <a:r>
              <a:rPr lang="ru-RU" sz="1500" dirty="0"/>
              <a:t>по</a:t>
            </a:r>
            <a:r>
              <a:rPr sz="1500" dirty="0"/>
              <a:t> </a:t>
            </a:r>
            <a:r>
              <a:rPr lang="ru-RU" sz="1500" dirty="0"/>
              <a:t>специальным </a:t>
            </a:r>
            <a:r>
              <a:rPr sz="1500" dirty="0" err="1"/>
              <a:t>промокода</a:t>
            </a:r>
            <a:r>
              <a:rPr lang="ru-RU" sz="1500" dirty="0"/>
              <a:t>м</a:t>
            </a:r>
            <a:r>
              <a:rPr sz="1500" dirty="0"/>
              <a:t>.</a:t>
            </a:r>
          </a:p>
          <a:p>
            <a:pPr marL="0" indent="0">
              <a:spcBef>
                <a:spcPts val="0"/>
              </a:spcBef>
            </a:pPr>
            <a:endParaRPr lang="ru-RU" sz="15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084254"/>
              </p:ext>
            </p:extLst>
          </p:nvPr>
        </p:nvGraphicFramePr>
        <p:xfrm>
          <a:off x="359533" y="2276872"/>
          <a:ext cx="8424936" cy="34660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56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29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1.Большой театр –108 бил.</a:t>
                      </a:r>
                      <a:endParaRPr lang="ru-RU" sz="13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2.Театр им. Е. Вахтангова – 133 бил.</a:t>
                      </a:r>
                      <a:endParaRPr lang="ru-RU" sz="13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3.Мастерская П. Фоменко – 129 бил. (98 бил. бесплатно)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4.Театр Наций –195 бил.</a:t>
                      </a:r>
                      <a:endParaRPr lang="ru-RU" sz="13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5.Театр Современник – 25 бил. (10 бил.</a:t>
                      </a:r>
                      <a:r>
                        <a:rPr lang="ru-RU" sz="1300" baseline="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бесплатно)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6.Театр «Геликон-опера» –12 бил.</a:t>
                      </a:r>
                      <a:endParaRPr lang="ru-RU" sz="13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7.Театр «Новая опера» – 15 бил.</a:t>
                      </a:r>
                      <a:endParaRPr lang="ru-RU" sz="13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8. Консерватория –26 бил. (</a:t>
                      </a:r>
                      <a:r>
                        <a:rPr lang="ru-RU" sz="13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Times New Roman" panose="02020603050405020304" pitchFamily="18" charset="0"/>
                          <a:sym typeface="Calibri"/>
                        </a:rPr>
                        <a:t>16 бил. бесплатно</a:t>
                      </a:r>
                      <a:r>
                        <a:rPr lang="ru-RU" sz="13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9. Театр Российской Армии – 37 бил.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10. МХТ им. А. П. Чехова – 12 бил.</a:t>
                      </a:r>
                      <a:endParaRPr lang="ru-RU" sz="13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11. Театр им. Моссовета –36 бил.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12. Театр им. О. Табакова –14 бил. (10 бил. бесплатно)</a:t>
                      </a:r>
                      <a:endParaRPr lang="ru-RU" sz="1300" dirty="0">
                        <a:effectLst/>
                        <a:latin typeface="+mj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13. Театр им. М.Н. Ермоловой – 112 бил.</a:t>
                      </a:r>
                      <a:r>
                        <a:rPr lang="ru-RU" sz="13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3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Times New Roman" panose="02020603050405020304" pitchFamily="18" charset="0"/>
                          <a:sym typeface="Calibri"/>
                        </a:rPr>
                        <a:t>63 бил. </a:t>
                      </a:r>
                      <a:r>
                        <a:rPr lang="ru-RU" sz="13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бесплатно)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14. Студия театрального искусства – 106 бил.</a:t>
                      </a:r>
                      <a:br>
                        <a:rPr lang="ru-RU" sz="13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</a:br>
                      <a:r>
                        <a:rPr lang="ru-RU" sz="13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(12 бил. бесплатно).</a:t>
                      </a:r>
                      <a:endParaRPr lang="ru-RU" sz="13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15. Театр им. В.В. Маяковского – 29 бил.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16. Театр Р. Виктюка – 34 (16 бил. бесплатно)</a:t>
                      </a:r>
                      <a:endParaRPr lang="ru-RU" sz="13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17. Театр Луны – 22 бил. (4 бил. бесплатно)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18. Театр Эрмитаж – 99 бил. (40 бил. бесплатно)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19. Театр «Школа современной пьесы» – 14 бил.</a:t>
                      </a:r>
                      <a:endParaRPr lang="ru-RU" sz="13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20. Театр На Таганке – 12 бил.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21. Учебный театр Б. Щукина – 20 бил.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     В др. театры – 55 бил.</a:t>
                      </a:r>
                      <a:r>
                        <a:rPr lang="ru-RU" sz="13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(4 бил. бесплатно)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ru-RU" sz="13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     Дом Кино  – 6 бил. бесплатно</a:t>
                      </a:r>
                      <a:endParaRPr lang="ru-RU" sz="1300" dirty="0">
                        <a:effectLst/>
                        <a:latin typeface="+mj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91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274637"/>
            <a:ext cx="6696744" cy="634084"/>
          </a:xfrm>
          <a:prstGeom prst="rect">
            <a:avLst/>
          </a:prstGeom>
        </p:spPr>
        <p:txBody>
          <a:bodyPr/>
          <a:lstStyle>
            <a:lvl1pPr algn="l" defTabSz="822959">
              <a:defRPr sz="3509" b="1"/>
            </a:lvl1pPr>
          </a:lstStyle>
          <a:p>
            <a:r>
              <a:rPr dirty="0" err="1">
                <a:solidFill>
                  <a:schemeClr val="tx1"/>
                </a:solidFill>
              </a:rPr>
              <a:t>Культурно-массовая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работа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6" name="Прямоугольник 4"/>
          <p:cNvSpPr/>
          <p:nvPr/>
        </p:nvSpPr>
        <p:spPr>
          <a:xfrm>
            <a:off x="251520" y="908720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177" name="Picture 3" descr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4868" y="260647"/>
            <a:ext cx="1968501" cy="658814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Объект 2"/>
          <p:cNvSpPr txBox="1">
            <a:spLocks noGrp="1"/>
          </p:cNvSpPr>
          <p:nvPr>
            <p:ph type="body" idx="1"/>
          </p:nvPr>
        </p:nvSpPr>
        <p:spPr>
          <a:xfrm>
            <a:off x="251519" y="1567534"/>
            <a:ext cx="8640962" cy="52904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SzTx/>
              <a:buNone/>
              <a:defRPr sz="1500" b="1"/>
            </a:pPr>
            <a:r>
              <a:rPr sz="2000" dirty="0" err="1"/>
              <a:t>Были</a:t>
            </a:r>
            <a:r>
              <a:rPr sz="2000" dirty="0"/>
              <a:t> </a:t>
            </a:r>
            <a:r>
              <a:rPr sz="2000" dirty="0" err="1"/>
              <a:t>организованы</a:t>
            </a:r>
            <a:r>
              <a:rPr sz="2000" dirty="0"/>
              <a:t> </a:t>
            </a:r>
            <a:r>
              <a:rPr sz="2000" dirty="0" err="1"/>
              <a:t>следующие</a:t>
            </a:r>
            <a:r>
              <a:rPr sz="2000" dirty="0"/>
              <a:t> </a:t>
            </a:r>
            <a:r>
              <a:rPr sz="2000" dirty="0" err="1"/>
              <a:t>экскурсии</a:t>
            </a:r>
            <a:r>
              <a:rPr sz="2000" dirty="0"/>
              <a:t>:</a:t>
            </a:r>
            <a:endParaRPr lang="ru-RU" sz="2000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SzTx/>
              <a:buNone/>
              <a:defRPr sz="1500" b="1"/>
            </a:pPr>
            <a:endParaRPr lang="ru-RU" sz="2000" dirty="0"/>
          </a:p>
          <a:p>
            <a:pPr marL="360363" indent="-360363" algn="just"/>
            <a:r>
              <a:rPr lang="ru-RU" sz="2000" dirty="0"/>
              <a:t>07.04.2022 и 14.04.2022 - экскурсии в Галерею искусства Европы и Америки ГМИИ им. Пушкина для студентов 1 курса ФФ (60 чел.).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defRPr sz="1500"/>
            </a:pPr>
            <a:r>
              <a:rPr lang="ru-RU" sz="2000" dirty="0"/>
              <a:t>22.05.2022 – экскурсия для работников и студентов в Ростов Великий </a:t>
            </a:r>
            <a:br>
              <a:rPr lang="ru-RU" sz="2000" dirty="0"/>
            </a:br>
            <a:r>
              <a:rPr lang="ru-RU" sz="2000" dirty="0"/>
              <a:t>(40 чел.)</a:t>
            </a:r>
          </a:p>
          <a:p>
            <a:pPr algn="just" fontAlgn="base"/>
            <a:r>
              <a:rPr lang="ru-RU" sz="2000" dirty="0"/>
              <a:t>19.06.2022 – экскурсия для работников и студентов в Государственный мемориальный и природный музей-заповедник И.С. Тургенева «Спасское-</a:t>
            </a:r>
            <a:r>
              <a:rPr lang="ru-RU" sz="2000" dirty="0" err="1"/>
              <a:t>Лутовиново</a:t>
            </a:r>
            <a:r>
              <a:rPr lang="ru-RU" sz="2000" dirty="0"/>
              <a:t>» (40 чел.)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defRPr sz="1500"/>
            </a:pPr>
            <a:r>
              <a:rPr lang="ru-RU" sz="2000" dirty="0"/>
              <a:t>25.09.2022 - экскурсия для работников и студентов «Середниково (усадьба Лермонтовых) - Киногород "Пилигрим"» (80 чел.).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defRPr sz="1500"/>
            </a:pPr>
            <a:r>
              <a:rPr lang="ru-RU" sz="2000" dirty="0"/>
              <a:t>05.11.2022 и 06.11.2022 - экскурсии для  студентов 1 курса ФФ  Государственный  музей  Востока (105 чел.).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 sz="1500"/>
            </a:pPr>
            <a:endParaRPr lang="ru-RU" sz="2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 sz="1500"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19850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274638"/>
            <a:ext cx="6696744" cy="1143001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rPr dirty="0" err="1">
                <a:solidFill>
                  <a:schemeClr val="tx1"/>
                </a:solidFill>
              </a:rPr>
              <a:t>Обучение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профактива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2" name="Прямоугольник 4"/>
          <p:cNvSpPr/>
          <p:nvPr/>
        </p:nvSpPr>
        <p:spPr>
          <a:xfrm>
            <a:off x="251519" y="1340767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Объект 2"/>
          <p:cNvSpPr txBox="1">
            <a:spLocks noGrp="1"/>
          </p:cNvSpPr>
          <p:nvPr>
            <p:ph type="body" idx="1"/>
          </p:nvPr>
        </p:nvSpPr>
        <p:spPr>
          <a:xfrm>
            <a:off x="467544" y="1600200"/>
            <a:ext cx="8219255" cy="4853136"/>
          </a:xfrm>
          <a:prstGeom prst="rect">
            <a:avLst/>
          </a:prstGeom>
        </p:spPr>
        <p:txBody>
          <a:bodyPr/>
          <a:lstStyle/>
          <a:p>
            <a:pPr marL="388620" algn="just">
              <a:spcBef>
                <a:spcPts val="500"/>
              </a:spcBef>
              <a:buClr>
                <a:srgbClr val="C3260C"/>
              </a:buClr>
              <a:buSzPct val="130000"/>
              <a:defRPr sz="2400"/>
            </a:pPr>
            <a:endParaRPr lang="ru-RU" dirty="0"/>
          </a:p>
          <a:p>
            <a:pPr marL="388620" algn="just">
              <a:spcBef>
                <a:spcPts val="500"/>
              </a:spcBef>
              <a:buClr>
                <a:srgbClr val="C3260C"/>
              </a:buClr>
              <a:buSzPct val="130000"/>
              <a:defRPr sz="2400"/>
            </a:pPr>
            <a:r>
              <a:rPr dirty="0" err="1"/>
              <a:t>Председатель</a:t>
            </a:r>
            <a:r>
              <a:rPr dirty="0"/>
              <a:t> ОППО и </a:t>
            </a:r>
            <a:r>
              <a:rPr dirty="0" err="1"/>
              <a:t>члены</a:t>
            </a:r>
            <a:r>
              <a:rPr dirty="0"/>
              <a:t> </a:t>
            </a:r>
            <a:r>
              <a:rPr dirty="0" err="1"/>
              <a:t>профкома</a:t>
            </a:r>
            <a:r>
              <a:rPr dirty="0"/>
              <a:t> </a:t>
            </a:r>
            <a:r>
              <a:rPr dirty="0" err="1"/>
              <a:t>принимали</a:t>
            </a:r>
            <a:r>
              <a:rPr dirty="0"/>
              <a:t> </a:t>
            </a:r>
            <a:r>
              <a:rPr dirty="0" err="1"/>
              <a:t>участие</a:t>
            </a:r>
            <a:r>
              <a:rPr dirty="0"/>
              <a:t> </a:t>
            </a:r>
            <a:r>
              <a:rPr dirty="0" err="1"/>
              <a:t>во</a:t>
            </a:r>
            <a:r>
              <a:rPr dirty="0"/>
              <a:t> </a:t>
            </a:r>
            <a:r>
              <a:rPr dirty="0" err="1"/>
              <a:t>всех</a:t>
            </a:r>
            <a:r>
              <a:rPr dirty="0"/>
              <a:t> </a:t>
            </a:r>
            <a:r>
              <a:rPr dirty="0" err="1"/>
              <a:t>семинарах</a:t>
            </a:r>
            <a:r>
              <a:rPr dirty="0"/>
              <a:t> </a:t>
            </a:r>
            <a:r>
              <a:rPr lang="ru-RU" dirty="0"/>
              <a:t>городского комитета профсоюза</a:t>
            </a:r>
            <a:r>
              <a:rPr dirty="0"/>
              <a:t>.</a:t>
            </a:r>
            <a:endParaRPr lang="ru-RU" dirty="0"/>
          </a:p>
          <a:p>
            <a:pPr marL="388620" algn="just">
              <a:spcBef>
                <a:spcPts val="500"/>
              </a:spcBef>
              <a:buClr>
                <a:srgbClr val="C3260C"/>
              </a:buClr>
              <a:buSzPct val="130000"/>
              <a:defRPr sz="2400"/>
            </a:pPr>
            <a:endParaRPr dirty="0"/>
          </a:p>
          <a:p>
            <a:pPr marL="388620" algn="just">
              <a:spcBef>
                <a:spcPts val="500"/>
              </a:spcBef>
              <a:buClr>
                <a:srgbClr val="C3260C"/>
              </a:buClr>
              <a:buSzPct val="130000"/>
              <a:defRPr sz="2400"/>
            </a:pPr>
            <a:r>
              <a:rPr dirty="0"/>
              <a:t>1 </a:t>
            </a:r>
            <a:r>
              <a:rPr dirty="0" err="1"/>
              <a:t>чл</a:t>
            </a:r>
            <a:r>
              <a:rPr dirty="0"/>
              <a:t>. </a:t>
            </a:r>
            <a:r>
              <a:rPr dirty="0" err="1"/>
              <a:t>профкома</a:t>
            </a:r>
            <a:r>
              <a:rPr dirty="0"/>
              <a:t> и 5 </a:t>
            </a:r>
            <a:r>
              <a:rPr dirty="0" err="1"/>
              <a:t>членов</a:t>
            </a:r>
            <a:r>
              <a:rPr dirty="0"/>
              <a:t> </a:t>
            </a:r>
            <a:r>
              <a:rPr dirty="0" err="1"/>
              <a:t>профсоюзного</a:t>
            </a:r>
            <a:r>
              <a:rPr dirty="0"/>
              <a:t> </a:t>
            </a:r>
            <a:r>
              <a:rPr dirty="0" err="1"/>
              <a:t>актива</a:t>
            </a:r>
            <a:r>
              <a:rPr dirty="0"/>
              <a:t> </a:t>
            </a:r>
            <a:r>
              <a:rPr dirty="0" err="1"/>
              <a:t>студенческой</a:t>
            </a:r>
            <a:r>
              <a:rPr dirty="0"/>
              <a:t> </a:t>
            </a:r>
            <a:r>
              <a:rPr dirty="0" err="1"/>
              <a:t>секции</a:t>
            </a:r>
            <a:r>
              <a:rPr dirty="0"/>
              <a:t> </a:t>
            </a:r>
            <a:r>
              <a:rPr dirty="0" err="1"/>
              <a:t>прошли</a:t>
            </a:r>
            <a:r>
              <a:rPr dirty="0"/>
              <a:t> </a:t>
            </a:r>
            <a:r>
              <a:rPr dirty="0" err="1"/>
              <a:t>обучение</a:t>
            </a:r>
            <a:r>
              <a:rPr dirty="0"/>
              <a:t>, </a:t>
            </a:r>
            <a:r>
              <a:rPr dirty="0" err="1"/>
              <a:t>организованное</a:t>
            </a:r>
            <a:r>
              <a:rPr dirty="0"/>
              <a:t> в </a:t>
            </a:r>
            <a:r>
              <a:rPr dirty="0" err="1"/>
              <a:t>учебном</a:t>
            </a:r>
            <a:r>
              <a:rPr dirty="0"/>
              <a:t> </a:t>
            </a:r>
            <a:r>
              <a:rPr dirty="0" err="1"/>
              <a:t>центре</a:t>
            </a:r>
            <a:r>
              <a:rPr dirty="0"/>
              <a:t> </a:t>
            </a:r>
            <a:r>
              <a:rPr dirty="0" err="1"/>
              <a:t>городского</a:t>
            </a:r>
            <a:r>
              <a:rPr dirty="0"/>
              <a:t> </a:t>
            </a:r>
            <a:r>
              <a:rPr dirty="0" err="1"/>
              <a:t>комитета</a:t>
            </a:r>
            <a:r>
              <a:rPr dirty="0"/>
              <a:t> </a:t>
            </a:r>
            <a:r>
              <a:rPr dirty="0" err="1"/>
              <a:t>профсоюза</a:t>
            </a:r>
            <a:r>
              <a:rPr dirty="0"/>
              <a:t>.</a:t>
            </a:r>
          </a:p>
        </p:txBody>
      </p:sp>
      <p:pic>
        <p:nvPicPr>
          <p:cNvPr id="184" name="Picture 2" descr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3979" y="260647"/>
            <a:ext cx="1968501" cy="6588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0FF937-AF84-3DBF-6C3B-851ABA9F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620807-40D8-29B5-330C-C1FE2A24A0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начале учебного года действовала кураторская программа для студентов первого курса. У каждой группы первокурсников было 4 куратора из актива профсоюза (всего 28 активистов), которые помогали в образовательных, социальных и бытовых вопросах новым студентам.</a:t>
            </a:r>
          </a:p>
          <a:p>
            <a:r>
              <a:rPr lang="ru-RU" dirty="0" smtClean="0"/>
              <a:t>Была </a:t>
            </a:r>
            <a:r>
              <a:rPr lang="ru-RU" dirty="0"/>
              <a:t>проведена «Школа кураторов», </a:t>
            </a:r>
            <a:r>
              <a:rPr lang="ru-RU" dirty="0" smtClean="0"/>
              <a:t>уроки </a:t>
            </a:r>
            <a:r>
              <a:rPr lang="ru-RU" dirty="0"/>
              <a:t>которой были посвящены как правовым вопросам, так и софт-скиллам и </a:t>
            </a:r>
            <a:r>
              <a:rPr lang="ru-RU" dirty="0" err="1"/>
              <a:t>тим-билдингу</a:t>
            </a:r>
            <a:r>
              <a:rPr lang="ru-RU" dirty="0"/>
              <a:t>.</a:t>
            </a:r>
          </a:p>
          <a:p>
            <a:r>
              <a:rPr lang="ru-RU" dirty="0"/>
              <a:t>Были организованы три </a:t>
            </a:r>
            <a:r>
              <a:rPr lang="ru-RU" dirty="0" smtClean="0"/>
              <a:t>встречи </a:t>
            </a:r>
            <a:r>
              <a:rPr lang="ru-RU" dirty="0"/>
              <a:t>кураторов с первокурсниками, на которых ребята познакомились с одногруппниками. Также на первой встрече были выбраны старосты групп, профорги и их </a:t>
            </a:r>
            <a:r>
              <a:rPr lang="ru-RU" dirty="0" smtClean="0"/>
              <a:t>заместители.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DC602F8-07AB-2526-C4DE-E32352AA5C93}"/>
              </a:ext>
            </a:extLst>
          </p:cNvPr>
          <p:cNvSpPr/>
          <p:nvPr/>
        </p:nvSpPr>
        <p:spPr>
          <a:xfrm>
            <a:off x="251519" y="1340767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6AE82304-9C58-854E-DA92-119A70465E9B}"/>
              </a:ext>
            </a:extLst>
          </p:cNvPr>
          <p:cNvSpPr txBox="1">
            <a:spLocks/>
          </p:cNvSpPr>
          <p:nvPr/>
        </p:nvSpPr>
        <p:spPr>
          <a:xfrm>
            <a:off x="323528" y="245141"/>
            <a:ext cx="669674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 fontScale="92500" lnSpcReduction="20000"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/>
            <a:r>
              <a:rPr lang="ru-RU" dirty="0">
                <a:solidFill>
                  <a:schemeClr val="tx1"/>
                </a:solidFill>
              </a:rPr>
              <a:t>Краткий отчет о работе студенческой секции</a:t>
            </a:r>
          </a:p>
        </p:txBody>
      </p:sp>
      <p:pic>
        <p:nvPicPr>
          <p:cNvPr id="9" name="Picture 2" descr="Picture 2">
            <a:extLst>
              <a:ext uri="{FF2B5EF4-FFF2-40B4-BE49-F238E27FC236}">
                <a16:creationId xmlns:a16="http://schemas.microsoft.com/office/drawing/2014/main" id="{175286F0-499D-6A97-3845-8B428B791E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3979" y="260647"/>
            <a:ext cx="1968501" cy="65881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4427355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8C8968A-B217-2DD0-04CC-5C6B00EAFE45}"/>
              </a:ext>
            </a:extLst>
          </p:cNvPr>
          <p:cNvSpPr txBox="1">
            <a:spLocks/>
          </p:cNvSpPr>
          <p:nvPr/>
        </p:nvSpPr>
        <p:spPr>
          <a:xfrm>
            <a:off x="323528" y="245141"/>
            <a:ext cx="669674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 fontScale="92500" lnSpcReduction="20000"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/>
            <a:r>
              <a:rPr lang="ru-RU" dirty="0">
                <a:solidFill>
                  <a:schemeClr val="tx1"/>
                </a:solidFill>
              </a:rPr>
              <a:t>Краткий отчет о работе студенческой секции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3416237-5FD2-79F8-0C1B-6A5A52126543}"/>
              </a:ext>
            </a:extLst>
          </p:cNvPr>
          <p:cNvSpPr/>
          <p:nvPr/>
        </p:nvSpPr>
        <p:spPr>
          <a:xfrm>
            <a:off x="251519" y="1340767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ED8F9309-0E83-8427-25CA-8DE0A221C153}"/>
              </a:ext>
            </a:extLst>
          </p:cNvPr>
          <p:cNvSpPr txBox="1">
            <a:spLocks/>
          </p:cNvSpPr>
          <p:nvPr/>
        </p:nvSpPr>
        <p:spPr>
          <a:xfrm>
            <a:off x="462372" y="1744217"/>
            <a:ext cx="8219255" cy="48531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388620" algn="just" hangingPunct="1">
              <a:spcBef>
                <a:spcPts val="500"/>
              </a:spcBef>
              <a:buClr>
                <a:srgbClr val="C3260C"/>
              </a:buClr>
              <a:buSzPct val="130000"/>
              <a:defRPr sz="2400"/>
            </a:pPr>
            <a:endParaRPr lang="ru-RU" sz="2400" dirty="0"/>
          </a:p>
          <a:p>
            <a:pPr marL="45720" indent="0" algn="just" hangingPunct="1">
              <a:spcBef>
                <a:spcPts val="500"/>
              </a:spcBef>
              <a:buClr>
                <a:srgbClr val="C3260C"/>
              </a:buClr>
              <a:buSzPct val="130000"/>
              <a:buNone/>
              <a:defRPr sz="2400"/>
            </a:pPr>
            <a:r>
              <a:rPr lang="ru-RU" sz="2400" dirty="0" smtClean="0"/>
              <a:t>В 1 семестре 2022-23 учебного года были </a:t>
            </a:r>
            <a:r>
              <a:rPr lang="ru-RU" sz="2400" dirty="0"/>
              <a:t>проведены следующие </a:t>
            </a:r>
            <a:r>
              <a:rPr lang="ru-RU" sz="2400" dirty="0" smtClean="0"/>
              <a:t>мероприятия</a:t>
            </a:r>
            <a:r>
              <a:rPr lang="ru-RU" sz="2400" dirty="0"/>
              <a:t>:</a:t>
            </a:r>
          </a:p>
          <a:p>
            <a:pPr marL="502920" indent="-457200" algn="just" hangingPunct="1">
              <a:spcBef>
                <a:spcPts val="500"/>
              </a:spcBef>
              <a:buClr>
                <a:srgbClr val="C3260C"/>
              </a:buClr>
              <a:buSzPct val="130000"/>
              <a:buAutoNum type="arabicPeriod"/>
              <a:defRPr sz="2400"/>
            </a:pPr>
            <a:r>
              <a:rPr lang="ru-RU" sz="2400" dirty="0" smtClean="0"/>
              <a:t>Посвящение </a:t>
            </a:r>
            <a:r>
              <a:rPr lang="ru-RU" sz="2400" dirty="0"/>
              <a:t>в студенты с конкурсом сценок от первокурсников и интерактивным </a:t>
            </a:r>
            <a:r>
              <a:rPr lang="ru-RU" sz="2400" dirty="0" err="1"/>
              <a:t>квестом</a:t>
            </a:r>
            <a:r>
              <a:rPr lang="ru-RU" sz="2400" dirty="0"/>
              <a:t> от </a:t>
            </a:r>
            <a:r>
              <a:rPr lang="ru-RU" sz="2400" dirty="0" smtClean="0"/>
              <a:t>кураторов;</a:t>
            </a:r>
            <a:endParaRPr lang="ru-RU" sz="2400" dirty="0"/>
          </a:p>
          <a:p>
            <a:pPr marL="502920" indent="-457200" algn="just" hangingPunct="1">
              <a:spcBef>
                <a:spcPts val="500"/>
              </a:spcBef>
              <a:buClr>
                <a:srgbClr val="C3260C"/>
              </a:buClr>
              <a:buSzPct val="130000"/>
              <a:buAutoNum type="arabicPeriod"/>
              <a:defRPr sz="2400"/>
            </a:pPr>
            <a:r>
              <a:rPr lang="ru-RU" sz="2400" dirty="0" smtClean="0"/>
              <a:t>Конкурс </a:t>
            </a:r>
            <a:r>
              <a:rPr lang="ru-RU" sz="2400" dirty="0"/>
              <a:t>на лучшую </a:t>
            </a:r>
            <a:r>
              <a:rPr lang="ru-RU" sz="2400" dirty="0" err="1"/>
              <a:t>кричалку</a:t>
            </a:r>
            <a:r>
              <a:rPr lang="ru-RU" sz="2400" dirty="0"/>
              <a:t> для </a:t>
            </a:r>
            <a:r>
              <a:rPr lang="ru-RU" sz="2400" dirty="0" smtClean="0"/>
              <a:t>первокурсников;</a:t>
            </a:r>
            <a:endParaRPr lang="ru-RU" sz="2400" dirty="0"/>
          </a:p>
          <a:p>
            <a:pPr marL="502920" indent="-457200" algn="just" hangingPunct="1">
              <a:spcBef>
                <a:spcPts val="500"/>
              </a:spcBef>
              <a:buClr>
                <a:srgbClr val="C3260C"/>
              </a:buClr>
              <a:buSzPct val="130000"/>
              <a:buAutoNum type="arabicPeriod"/>
              <a:defRPr sz="2400"/>
            </a:pPr>
            <a:r>
              <a:rPr lang="ru-RU" sz="2400" dirty="0"/>
              <a:t>Квартирник «Единый студенческий мир</a:t>
            </a:r>
            <a:r>
              <a:rPr lang="ru-RU" sz="2400" dirty="0" smtClean="0"/>
              <a:t>»;</a:t>
            </a:r>
            <a:endParaRPr lang="ru-RU" sz="2400" dirty="0"/>
          </a:p>
          <a:p>
            <a:pPr marL="502920" indent="-457200" algn="just" hangingPunct="1">
              <a:spcBef>
                <a:spcPts val="500"/>
              </a:spcBef>
              <a:buClr>
                <a:srgbClr val="C3260C"/>
              </a:buClr>
              <a:buSzPct val="130000"/>
              <a:buAutoNum type="arabicPeriod"/>
              <a:defRPr sz="2400"/>
            </a:pPr>
            <a:r>
              <a:rPr lang="ru-RU" sz="2400" dirty="0" smtClean="0"/>
              <a:t>Новогодний бал.</a:t>
            </a:r>
            <a:endParaRPr lang="ru-RU" sz="2400" dirty="0"/>
          </a:p>
          <a:p>
            <a:pPr marL="502920" indent="-457200" algn="just" hangingPunct="1">
              <a:spcBef>
                <a:spcPts val="500"/>
              </a:spcBef>
              <a:buClr>
                <a:srgbClr val="C3260C"/>
              </a:buClr>
              <a:buSzPct val="130000"/>
              <a:buAutoNum type="arabicPeriod"/>
              <a:defRPr sz="2400"/>
            </a:pPr>
            <a:endParaRPr lang="ru-RU" sz="2400" dirty="0"/>
          </a:p>
        </p:txBody>
      </p:sp>
      <p:pic>
        <p:nvPicPr>
          <p:cNvPr id="7" name="Picture 2" descr="Picture 2">
            <a:extLst>
              <a:ext uri="{FF2B5EF4-FFF2-40B4-BE49-F238E27FC236}">
                <a16:creationId xmlns:a16="http://schemas.microsoft.com/office/drawing/2014/main" id="{DD7CF66C-9ACB-1424-2E6A-35CFA2361EC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3979" y="260647"/>
            <a:ext cx="1968501" cy="65881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7655859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3EF3D-907D-79A3-7AC9-5EE60D06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05FFB62-F726-3C1E-5DA7-45365B427DAB}"/>
              </a:ext>
            </a:extLst>
          </p:cNvPr>
          <p:cNvSpPr txBox="1">
            <a:spLocks/>
          </p:cNvSpPr>
          <p:nvPr/>
        </p:nvSpPr>
        <p:spPr>
          <a:xfrm>
            <a:off x="323528" y="245141"/>
            <a:ext cx="669674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 fontScale="92500" lnSpcReduction="20000"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/>
            <a:r>
              <a:rPr lang="ru-RU" dirty="0">
                <a:solidFill>
                  <a:schemeClr val="tx1"/>
                </a:solidFill>
              </a:rPr>
              <a:t>Краткий отчет о работе студенческой секции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EE9B3E5-130E-CAC5-E276-6D35A71ADC18}"/>
              </a:ext>
            </a:extLst>
          </p:cNvPr>
          <p:cNvSpPr/>
          <p:nvPr/>
        </p:nvSpPr>
        <p:spPr>
          <a:xfrm>
            <a:off x="251519" y="1340767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EC45FAC6-E65F-CFF2-4165-30B34B35977D}"/>
              </a:ext>
            </a:extLst>
          </p:cNvPr>
          <p:cNvSpPr txBox="1">
            <a:spLocks/>
          </p:cNvSpPr>
          <p:nvPr/>
        </p:nvSpPr>
        <p:spPr>
          <a:xfrm>
            <a:off x="462372" y="1744217"/>
            <a:ext cx="8219255" cy="48531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45720" indent="0" algn="just" hangingPunct="1">
              <a:spcBef>
                <a:spcPts val="500"/>
              </a:spcBef>
              <a:buClr>
                <a:srgbClr val="C3260C"/>
              </a:buClr>
              <a:buSzPct val="130000"/>
              <a:buNone/>
              <a:defRPr sz="2400"/>
            </a:pPr>
            <a:r>
              <a:rPr lang="ru-RU" sz="2400" dirty="0" smtClean="0"/>
              <a:t>Члены </a:t>
            </a:r>
            <a:r>
              <a:rPr lang="ru-RU" sz="2400" dirty="0"/>
              <a:t>студенческой секции профсоюза активно развивают студенческую группу </a:t>
            </a:r>
            <a:r>
              <a:rPr lang="ru-RU" sz="2400" dirty="0" err="1"/>
              <a:t>Вконтакте</a:t>
            </a:r>
            <a:r>
              <a:rPr lang="ru-RU" sz="2400" dirty="0"/>
              <a:t>. За год было опубликовано 107 постов, в группу вступили 133 новых пользователя, </a:t>
            </a:r>
            <a:r>
              <a:rPr lang="ru-RU" sz="2400" dirty="0" smtClean="0"/>
              <a:t>количество </a:t>
            </a:r>
            <a:r>
              <a:rPr lang="ru-RU" sz="2400" dirty="0"/>
              <a:t>просмотров материалов группы достигло отметки </a:t>
            </a:r>
            <a:r>
              <a:rPr lang="ru-RU" sz="2400" dirty="0" smtClean="0"/>
              <a:t>6200</a:t>
            </a:r>
            <a:r>
              <a:rPr lang="ru-RU" sz="2400" dirty="0"/>
              <a:t>. </a:t>
            </a:r>
            <a:endParaRPr lang="ru-RU" sz="2400" dirty="0" smtClean="0"/>
          </a:p>
          <a:p>
            <a:pPr marL="45720" indent="0" algn="just" hangingPunct="1">
              <a:spcBef>
                <a:spcPts val="500"/>
              </a:spcBef>
              <a:buClr>
                <a:srgbClr val="C3260C"/>
              </a:buClr>
              <a:buSzPct val="130000"/>
              <a:buNone/>
              <a:defRPr sz="2400"/>
            </a:pPr>
            <a:r>
              <a:rPr lang="ru-RU" sz="2400" dirty="0" smtClean="0"/>
              <a:t>На </a:t>
            </a:r>
            <a:r>
              <a:rPr lang="ru-RU" sz="2400" dirty="0"/>
              <a:t>данной площадке </a:t>
            </a:r>
            <a:r>
              <a:rPr lang="ru-RU" sz="2400" dirty="0" smtClean="0"/>
              <a:t>публикуется:</a:t>
            </a:r>
            <a:endParaRPr lang="ru-RU" sz="2400" dirty="0"/>
          </a:p>
          <a:p>
            <a:pPr marL="502920" indent="-457200" algn="just" hangingPunct="1">
              <a:spcBef>
                <a:spcPts val="500"/>
              </a:spcBef>
              <a:buClr>
                <a:srgbClr val="C3260C"/>
              </a:buClr>
              <a:buSzPct val="130000"/>
              <a:buAutoNum type="arabicPeriod"/>
              <a:defRPr sz="2400"/>
            </a:pPr>
            <a:r>
              <a:rPr lang="ru-RU" sz="2400" dirty="0"/>
              <a:t>Информация о самых важных мероприятиях </a:t>
            </a:r>
            <a:r>
              <a:rPr lang="ru-RU" sz="2400" dirty="0" smtClean="0"/>
              <a:t>Института </a:t>
            </a:r>
            <a:r>
              <a:rPr lang="ru-RU" sz="2400" dirty="0"/>
              <a:t>и города (волонтерские программы, семинары, лекции</a:t>
            </a:r>
            <a:r>
              <a:rPr lang="ru-RU" sz="2400" dirty="0" smtClean="0"/>
              <a:t>);</a:t>
            </a:r>
            <a:endParaRPr lang="ru-RU" sz="2400" dirty="0"/>
          </a:p>
          <a:p>
            <a:pPr marL="502920" indent="-457200" algn="just" hangingPunct="1">
              <a:spcBef>
                <a:spcPts val="500"/>
              </a:spcBef>
              <a:buClr>
                <a:srgbClr val="C3260C"/>
              </a:buClr>
              <a:buSzPct val="130000"/>
              <a:buAutoNum type="arabicPeriod"/>
              <a:defRPr sz="2400"/>
            </a:pPr>
            <a:r>
              <a:rPr lang="ru-RU" sz="2400" dirty="0"/>
              <a:t>Творческие рубрики: «Строка студента», «Творчество Пушки», «Театральный курьер</a:t>
            </a:r>
            <a:r>
              <a:rPr lang="ru-RU" sz="2400" dirty="0" smtClean="0"/>
              <a:t>».</a:t>
            </a:r>
            <a:endParaRPr lang="ru-RU" sz="2400" dirty="0"/>
          </a:p>
        </p:txBody>
      </p:sp>
      <p:pic>
        <p:nvPicPr>
          <p:cNvPr id="7" name="Picture 2" descr="Picture 2">
            <a:extLst>
              <a:ext uri="{FF2B5EF4-FFF2-40B4-BE49-F238E27FC236}">
                <a16:creationId xmlns:a16="http://schemas.microsoft.com/office/drawing/2014/main" id="{379564AA-542C-F118-6E94-440A5640F66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3979" y="260647"/>
            <a:ext cx="1968501" cy="65881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3927624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274638"/>
            <a:ext cx="6696744" cy="1143001"/>
          </a:xfrm>
          <a:prstGeom prst="rect">
            <a:avLst/>
          </a:prstGeom>
        </p:spPr>
        <p:txBody>
          <a:bodyPr/>
          <a:lstStyle/>
          <a:p>
            <a:pPr algn="l" defTabSz="795527">
              <a:defRPr sz="3393" b="1"/>
            </a:pPr>
            <a:r>
              <a:t>Краткий финансовый отчет</a:t>
            </a:r>
            <a:br/>
            <a:endParaRPr/>
          </a:p>
        </p:txBody>
      </p:sp>
      <p:sp>
        <p:nvSpPr>
          <p:cNvPr id="202" name="Прямоугольник 4"/>
          <p:cNvSpPr/>
          <p:nvPr/>
        </p:nvSpPr>
        <p:spPr>
          <a:xfrm>
            <a:off x="323527" y="866537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03" name="Picture 3" descr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3979" y="188640"/>
            <a:ext cx="1968501" cy="6588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276699"/>
              </p:ext>
            </p:extLst>
          </p:nvPr>
        </p:nvGraphicFramePr>
        <p:xfrm>
          <a:off x="395536" y="1196761"/>
          <a:ext cx="8568954" cy="5452001"/>
        </p:xfrm>
        <a:graphic>
          <a:graphicData uri="http://schemas.openxmlformats.org/drawingml/2006/table">
            <a:tbl>
              <a:tblPr/>
              <a:tblGrid>
                <a:gridCol w="831937">
                  <a:extLst>
                    <a:ext uri="{9D8B030D-6E8A-4147-A177-3AD203B41FA5}">
                      <a16:colId xmlns:a16="http://schemas.microsoft.com/office/drawing/2014/main" val="3144101365"/>
                    </a:ext>
                  </a:extLst>
                </a:gridCol>
                <a:gridCol w="2412618">
                  <a:extLst>
                    <a:ext uri="{9D8B030D-6E8A-4147-A177-3AD203B41FA5}">
                      <a16:colId xmlns:a16="http://schemas.microsoft.com/office/drawing/2014/main" val="1869963490"/>
                    </a:ext>
                  </a:extLst>
                </a:gridCol>
                <a:gridCol w="764971">
                  <a:extLst>
                    <a:ext uri="{9D8B030D-6E8A-4147-A177-3AD203B41FA5}">
                      <a16:colId xmlns:a16="http://schemas.microsoft.com/office/drawing/2014/main" val="2489820253"/>
                    </a:ext>
                  </a:extLst>
                </a:gridCol>
                <a:gridCol w="924114">
                  <a:extLst>
                    <a:ext uri="{9D8B030D-6E8A-4147-A177-3AD203B41FA5}">
                      <a16:colId xmlns:a16="http://schemas.microsoft.com/office/drawing/2014/main" val="702489596"/>
                    </a:ext>
                  </a:extLst>
                </a:gridCol>
                <a:gridCol w="1644546">
                  <a:extLst>
                    <a:ext uri="{9D8B030D-6E8A-4147-A177-3AD203B41FA5}">
                      <a16:colId xmlns:a16="http://schemas.microsoft.com/office/drawing/2014/main" val="2786305361"/>
                    </a:ext>
                  </a:extLst>
                </a:gridCol>
                <a:gridCol w="1990768">
                  <a:extLst>
                    <a:ext uri="{9D8B030D-6E8A-4147-A177-3AD203B41FA5}">
                      <a16:colId xmlns:a16="http://schemas.microsoft.com/office/drawing/2014/main" val="3606172798"/>
                    </a:ext>
                  </a:extLst>
                </a:gridCol>
              </a:tblGrid>
              <a:tr h="15005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№ п/п</a:t>
                      </a:r>
                    </a:p>
                  </a:txBody>
                  <a:tcPr marL="6816" marR="6816" marT="68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Наименование статей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код строки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 2022 год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156694"/>
                  </a:ext>
                </a:extLst>
              </a:tr>
              <a:tr h="150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План (%)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Факт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538959"/>
                  </a:ext>
                </a:extLst>
              </a:tr>
              <a:tr h="150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руб.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%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03435"/>
                  </a:ext>
                </a:extLst>
              </a:tr>
              <a:tr h="293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Остаток средств на начало отчетного периода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864645,03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168192"/>
                  </a:ext>
                </a:extLst>
              </a:tr>
              <a:tr h="15005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effectLst/>
                          <a:latin typeface="Arial Cyr" panose="020B0604020202020204" pitchFamily="34" charset="0"/>
                        </a:rPr>
                        <a:t>Доходы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х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х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х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х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253741"/>
                  </a:ext>
                </a:extLst>
              </a:tr>
              <a:tr h="398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1. 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Членские профсоюзные взносы всего </a:t>
                      </a:r>
                      <a:b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</a:br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(в </a:t>
                      </a:r>
                      <a:r>
                        <a:rPr lang="ru-RU" sz="900" b="0" i="0" u="none" strike="noStrike" dirty="0" err="1">
                          <a:effectLst/>
                          <a:latin typeface="Arial Cyr" panose="020B0604020202020204" pitchFamily="34" charset="0"/>
                        </a:rPr>
                        <a:t>т.ч</a:t>
                      </a:r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. вступительные взносы)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20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100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2193984,98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100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318980"/>
                  </a:ext>
                </a:extLst>
              </a:tr>
              <a:tr h="293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1.1.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Членские профсоюзные взносы 1% </a:t>
                      </a:r>
                      <a:b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</a:br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(в </a:t>
                      </a:r>
                      <a:r>
                        <a:rPr lang="ru-RU" sz="900" b="0" i="0" u="none" strike="noStrike" dirty="0" err="1">
                          <a:effectLst/>
                          <a:latin typeface="Arial Cyr" panose="020B0604020202020204" pitchFamily="34" charset="0"/>
                        </a:rPr>
                        <a:t>т.ч</a:t>
                      </a:r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. вступительные взносы)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21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100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2193984,98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100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906684"/>
                  </a:ext>
                </a:extLst>
              </a:tr>
              <a:tr h="268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1.2.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Членские профсоюзные взносы свыше 1%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22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141718"/>
                  </a:ext>
                </a:extLst>
              </a:tr>
              <a:tr h="293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2. 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Иные поступления на уставную деятельность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30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783194"/>
                  </a:ext>
                </a:extLst>
              </a:tr>
              <a:tr h="1500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Всего доходов</a:t>
                      </a:r>
                    </a:p>
                  </a:txBody>
                  <a:tcPr marL="6816" marR="6816" marT="68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40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100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2193984,98</a:t>
                      </a:r>
                    </a:p>
                  </a:txBody>
                  <a:tcPr marL="6816" marR="6816" marT="68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100</a:t>
                      </a:r>
                    </a:p>
                  </a:txBody>
                  <a:tcPr marL="6816" marR="6816" marT="68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267920"/>
                  </a:ext>
                </a:extLst>
              </a:tr>
              <a:tr h="1500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 panose="020B0604020202020204" pitchFamily="34" charset="0"/>
                        </a:rPr>
                        <a:t>Расходы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х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х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х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х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90120"/>
                  </a:ext>
                </a:extLst>
              </a:tr>
              <a:tr h="150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1.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Целевые мероприятия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50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5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95438,28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4,3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488440"/>
                  </a:ext>
                </a:extLst>
              </a:tr>
              <a:tr h="150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1.1.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Информационная работа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51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123838"/>
                  </a:ext>
                </a:extLst>
              </a:tr>
              <a:tr h="293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1.2.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Подготовка и обучение профсоюзных кадров и актива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52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2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108000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4,9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706038"/>
                  </a:ext>
                </a:extLst>
              </a:tr>
              <a:tr h="398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1.3.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Проведение конференций, комитетов, президиумов, совещаний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53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413855"/>
                  </a:ext>
                </a:extLst>
              </a:tr>
              <a:tr h="268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1.4.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Культурно-массовые мероприятия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54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12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522765,43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23,8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545418"/>
                  </a:ext>
                </a:extLst>
              </a:tr>
              <a:tr h="150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1.5.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Спортивные мероприятия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55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20000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0,9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316706"/>
                  </a:ext>
                </a:extLst>
              </a:tr>
              <a:tr h="150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1.6.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Оздоровление и отдых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56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3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77500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3,5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216676"/>
                  </a:ext>
                </a:extLst>
              </a:tr>
              <a:tr h="276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2. 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Материальная помощь членам Профсоюза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60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35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278000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12,7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993893"/>
                  </a:ext>
                </a:extLst>
              </a:tr>
              <a:tr h="150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3.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Премирование профактива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70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19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568400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25,9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024430"/>
                  </a:ext>
                </a:extLst>
              </a:tr>
              <a:tr h="150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4.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Хозяйственные расходы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80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21724"/>
                  </a:ext>
                </a:extLst>
              </a:tr>
              <a:tr h="276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5.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Отчисления членских профсоюзных взносов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90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21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526139,57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24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84689"/>
                  </a:ext>
                </a:extLst>
              </a:tr>
              <a:tr h="150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6.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Прочие расходы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100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2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623853"/>
                  </a:ext>
                </a:extLst>
              </a:tr>
              <a:tr h="1500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Всего расходов</a:t>
                      </a:r>
                    </a:p>
                  </a:txBody>
                  <a:tcPr marL="6816" marR="6816" marT="68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110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100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2196243,28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100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272171"/>
                  </a:ext>
                </a:extLst>
              </a:tr>
              <a:tr h="293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6816" marR="6816" marT="68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Остаток средств на конец отчетного периода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 panose="020B0604020202020204" pitchFamily="34" charset="0"/>
                        </a:rPr>
                        <a:t>862386,73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162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40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274638"/>
            <a:ext cx="6696744" cy="1143001"/>
          </a:xfrm>
          <a:prstGeom prst="rect">
            <a:avLst/>
          </a:prstGeom>
        </p:spPr>
        <p:txBody>
          <a:bodyPr/>
          <a:lstStyle>
            <a:lvl1pPr algn="l">
              <a:defRPr sz="3900" b="1"/>
            </a:lvl1pPr>
          </a:lstStyle>
          <a:p>
            <a:r>
              <a:rPr dirty="0" err="1">
                <a:solidFill>
                  <a:schemeClr val="tx1"/>
                </a:solidFill>
              </a:rPr>
              <a:t>Количественные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показатели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07" name="Прямоугольник 4"/>
          <p:cNvSpPr/>
          <p:nvPr/>
        </p:nvSpPr>
        <p:spPr>
          <a:xfrm>
            <a:off x="251519" y="1340767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208" name="Объект 3"/>
          <p:cNvGraphicFramePr/>
          <p:nvPr>
            <p:extLst>
              <p:ext uri="{D42A27DB-BD31-4B8C-83A1-F6EECF244321}">
                <p14:modId xmlns:p14="http://schemas.microsoft.com/office/powerpoint/2010/main" val="617077528"/>
              </p:ext>
            </p:extLst>
          </p:nvPr>
        </p:nvGraphicFramePr>
        <p:xfrm>
          <a:off x="539551" y="1988840"/>
          <a:ext cx="8013575" cy="366268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52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6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</a:rPr>
                        <a:t>Показатель</a:t>
                      </a:r>
                      <a:endParaRPr b="1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>
                          <a:solidFill>
                            <a:srgbClr val="FFFFFF"/>
                          </a:solidFill>
                        </a:rPr>
                        <a:t>20</a:t>
                      </a:r>
                      <a:r>
                        <a:rPr lang="ru-RU" b="1" dirty="0">
                          <a:solidFill>
                            <a:srgbClr val="FFFFFF"/>
                          </a:solidFill>
                        </a:rPr>
                        <a:t>20</a:t>
                      </a:r>
                      <a:r>
                        <a:rPr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b="1" dirty="0" err="1">
                          <a:solidFill>
                            <a:srgbClr val="FFFFFF"/>
                          </a:solidFill>
                        </a:rPr>
                        <a:t>год</a:t>
                      </a:r>
                      <a:endParaRPr b="1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>
                          <a:solidFill>
                            <a:srgbClr val="FFFFFF"/>
                          </a:solidFill>
                        </a:rPr>
                        <a:t>202</a:t>
                      </a:r>
                      <a:r>
                        <a:rPr lang="ru-RU" b="1" dirty="0">
                          <a:solidFill>
                            <a:srgbClr val="FFFFFF"/>
                          </a:solidFill>
                        </a:rPr>
                        <a:t>1 </a:t>
                      </a:r>
                      <a:r>
                        <a:rPr b="1" dirty="0" err="1">
                          <a:solidFill>
                            <a:srgbClr val="FFFFFF"/>
                          </a:solidFill>
                        </a:rPr>
                        <a:t>год</a:t>
                      </a:r>
                      <a:endParaRPr b="1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>
                          <a:solidFill>
                            <a:srgbClr val="FFFFFF"/>
                          </a:solidFill>
                        </a:rPr>
                        <a:t>202</a:t>
                      </a:r>
                      <a:r>
                        <a:rPr lang="ru-RU" b="1" dirty="0">
                          <a:solidFill>
                            <a:srgbClr val="FFFFFF"/>
                          </a:solidFill>
                        </a:rPr>
                        <a:t>2</a:t>
                      </a:r>
                      <a:r>
                        <a:rPr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b="1" dirty="0" err="1">
                          <a:solidFill>
                            <a:srgbClr val="FFFFFF"/>
                          </a:solidFill>
                        </a:rPr>
                        <a:t>год</a:t>
                      </a:r>
                      <a:endParaRPr b="1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ru-RU" dirty="0"/>
                        <a:t>С</a:t>
                      </a:r>
                      <a:r>
                        <a:rPr dirty="0" err="1"/>
                        <a:t>редн</a:t>
                      </a:r>
                      <a:r>
                        <a:rPr lang="ru-RU" dirty="0" err="1"/>
                        <a:t>яя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заработн</a:t>
                      </a:r>
                      <a:r>
                        <a:rPr lang="ru-RU" dirty="0" err="1"/>
                        <a:t>ая</a:t>
                      </a:r>
                      <a:r>
                        <a:rPr lang="ru-RU" baseline="0" dirty="0"/>
                        <a:t> </a:t>
                      </a:r>
                      <a:r>
                        <a:rPr dirty="0" err="1"/>
                        <a:t>пла</a:t>
                      </a:r>
                      <a:r>
                        <a:rPr lang="ru-RU" dirty="0"/>
                        <a:t>та</a:t>
                      </a:r>
                      <a:br>
                        <a:rPr lang="ru-RU" dirty="0"/>
                      </a:br>
                      <a:r>
                        <a:rPr dirty="0"/>
                        <a:t>в </a:t>
                      </a:r>
                      <a:r>
                        <a:rPr dirty="0" err="1" smtClean="0"/>
                        <a:t>Институте</a:t>
                      </a:r>
                      <a:endParaRPr lang="en-US" dirty="0" smtClean="0"/>
                    </a:p>
                    <a:p>
                      <a:pPr algn="l">
                        <a:defRPr sz="1800"/>
                      </a:pPr>
                      <a:endParaRPr lang="en-US" dirty="0" smtClean="0"/>
                    </a:p>
                    <a:p>
                      <a:pPr algn="l">
                        <a:defRPr sz="1800"/>
                      </a:pPr>
                      <a:r>
                        <a:rPr lang="ru-RU" dirty="0" err="1" smtClean="0"/>
                        <a:t>Сренемесячная</a:t>
                      </a:r>
                      <a:r>
                        <a:rPr lang="ru-RU" dirty="0" smtClean="0"/>
                        <a:t> заработная плата ППС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/>
                        <a:t>93 621 </a:t>
                      </a:r>
                      <a:endParaRPr lang="ru-RU" dirty="0" smtClean="0"/>
                    </a:p>
                    <a:p>
                      <a:pPr algn="ctr">
                        <a:defRPr sz="1800"/>
                      </a:pPr>
                      <a:endParaRPr lang="ru-RU" dirty="0" smtClean="0"/>
                    </a:p>
                    <a:p>
                      <a:pPr algn="ctr">
                        <a:defRPr sz="1800"/>
                      </a:pPr>
                      <a:endParaRPr lang="ru-RU" dirty="0" smtClean="0"/>
                    </a:p>
                    <a:p>
                      <a:pPr algn="ctr">
                        <a:defRPr sz="1800"/>
                      </a:pPr>
                      <a:endParaRPr lang="ru-RU" dirty="0" smtClean="0"/>
                    </a:p>
                    <a:p>
                      <a:pPr algn="ctr">
                        <a:defRPr sz="1800"/>
                      </a:pPr>
                      <a:r>
                        <a:rPr lang="ru-RU" dirty="0" smtClean="0"/>
                        <a:t>157 650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/>
                        <a:t>118 </a:t>
                      </a:r>
                      <a:r>
                        <a:rPr dirty="0" smtClean="0"/>
                        <a:t>200</a:t>
                      </a:r>
                      <a:endParaRPr lang="ru-RU" dirty="0" smtClean="0"/>
                    </a:p>
                    <a:p>
                      <a:pPr algn="ctr">
                        <a:defRPr sz="1800"/>
                      </a:pPr>
                      <a:endParaRPr lang="ru-RU" dirty="0" smtClean="0"/>
                    </a:p>
                    <a:p>
                      <a:pPr algn="ctr">
                        <a:defRPr sz="1800"/>
                      </a:pPr>
                      <a:endParaRPr lang="ru-RU" dirty="0" smtClean="0"/>
                    </a:p>
                    <a:p>
                      <a:pPr algn="ctr">
                        <a:defRPr sz="1800"/>
                      </a:pPr>
                      <a:endParaRPr lang="ru-RU" dirty="0" smtClean="0"/>
                    </a:p>
                    <a:p>
                      <a:pPr algn="ctr">
                        <a:defRPr sz="1800"/>
                      </a:pPr>
                      <a:r>
                        <a:rPr lang="ru-RU" dirty="0" smtClean="0"/>
                        <a:t>161 610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113 </a:t>
                      </a:r>
                      <a:r>
                        <a:rPr lang="ru-RU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736</a:t>
                      </a:r>
                    </a:p>
                    <a:p>
                      <a:pPr algn="ctr"/>
                      <a:endParaRPr lang="ru-RU" sz="18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  <a:p>
                      <a:pPr algn="ctr"/>
                      <a:endParaRPr lang="ru-RU" sz="18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  <a:p>
                      <a:pPr algn="ctr"/>
                      <a:endParaRPr lang="ru-RU" sz="18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  <a:p>
                      <a:pPr algn="ctr"/>
                      <a:r>
                        <a:rPr lang="ru-RU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202 490</a:t>
                      </a:r>
                      <a:endParaRPr lang="ru-RU" sz="18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  <a:p>
                      <a:endParaRPr lang="ru-RU"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 err="1"/>
                        <a:t>Число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участников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профсоюзного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обучения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14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/>
                        <a:t>16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6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 err="1"/>
                        <a:t>Количество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членов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профсоюза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получивших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материальную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помощь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25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/>
                        <a:t>31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59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9" name="Picture 3" descr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50516" y="116632"/>
            <a:ext cx="1968501" cy="6588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2941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Заголовок 1"/>
          <p:cNvSpPr txBox="1">
            <a:spLocks noGrp="1"/>
          </p:cNvSpPr>
          <p:nvPr>
            <p:ph type="title"/>
          </p:nvPr>
        </p:nvSpPr>
        <p:spPr>
          <a:xfrm>
            <a:off x="678837" y="250482"/>
            <a:ext cx="8229601" cy="1143001"/>
          </a:xfrm>
          <a:prstGeom prst="rect">
            <a:avLst/>
          </a:prstGeom>
        </p:spPr>
        <p:txBody>
          <a:bodyPr/>
          <a:lstStyle/>
          <a:p>
            <a:pPr algn="l">
              <a:defRPr sz="2800" b="1"/>
            </a:pPr>
            <a:r>
              <a:rPr dirty="0"/>
              <a:t>В 202</a:t>
            </a:r>
            <a:r>
              <a:rPr lang="en-US" dirty="0"/>
              <a:t>2</a:t>
            </a:r>
            <a:r>
              <a:rPr dirty="0"/>
              <a:t> </a:t>
            </a:r>
            <a:r>
              <a:rPr dirty="0" err="1"/>
              <a:t>году</a:t>
            </a:r>
            <a:r>
              <a:rPr dirty="0"/>
              <a:t> </a:t>
            </a:r>
            <a:r>
              <a:rPr dirty="0" err="1"/>
              <a:t>были</a:t>
            </a:r>
            <a:r>
              <a:rPr dirty="0"/>
              <a:t> </a:t>
            </a:r>
            <a:r>
              <a:rPr dirty="0" err="1"/>
              <a:t>разработаны</a:t>
            </a:r>
            <a:r>
              <a:rPr dirty="0"/>
              <a:t> </a:t>
            </a:r>
            <a:br>
              <a:rPr dirty="0"/>
            </a:br>
            <a:r>
              <a:rPr dirty="0"/>
              <a:t>и </a:t>
            </a:r>
            <a:r>
              <a:rPr dirty="0" err="1"/>
              <a:t>приняты</a:t>
            </a:r>
            <a:r>
              <a:rPr dirty="0"/>
              <a:t>:</a:t>
            </a:r>
          </a:p>
        </p:txBody>
      </p:sp>
      <p:sp>
        <p:nvSpPr>
          <p:cNvPr id="118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28799"/>
            <a:ext cx="8435280" cy="4968554"/>
          </a:xfrm>
          <a:prstGeom prst="rect">
            <a:avLst/>
          </a:prstGeom>
        </p:spPr>
        <p:txBody>
          <a:bodyPr/>
          <a:lstStyle/>
          <a:p>
            <a:pPr marL="502919" indent="-457200">
              <a:spcBef>
                <a:spcPts val="600"/>
              </a:spcBef>
              <a:buClr>
                <a:srgbClr val="C3260C"/>
              </a:buClr>
              <a:buSzPct val="130000"/>
              <a:defRPr sz="2800"/>
            </a:pPr>
            <a:r>
              <a:rPr dirty="0" err="1"/>
              <a:t>Смета</a:t>
            </a:r>
            <a:r>
              <a:rPr dirty="0"/>
              <a:t> </a:t>
            </a:r>
            <a:r>
              <a:rPr dirty="0" err="1"/>
              <a:t>профсоюзной</a:t>
            </a:r>
            <a:r>
              <a:rPr dirty="0"/>
              <a:t> </a:t>
            </a:r>
            <a:r>
              <a:rPr dirty="0" err="1"/>
              <a:t>организации</a:t>
            </a:r>
            <a:r>
              <a:rPr dirty="0"/>
              <a:t> на 202</a:t>
            </a:r>
            <a:r>
              <a:rPr lang="ru-RU" dirty="0"/>
              <a:t>2</a:t>
            </a:r>
            <a:r>
              <a:rPr dirty="0"/>
              <a:t> г.</a:t>
            </a:r>
          </a:p>
          <a:p>
            <a:pPr marL="502919" indent="-457200">
              <a:spcBef>
                <a:spcPts val="600"/>
              </a:spcBef>
              <a:buClr>
                <a:srgbClr val="C3260C"/>
              </a:buClr>
              <a:buSzPct val="130000"/>
              <a:defRPr sz="2800"/>
            </a:pPr>
            <a:r>
              <a:rPr dirty="0" err="1"/>
              <a:t>Текущий</a:t>
            </a:r>
            <a:r>
              <a:rPr dirty="0"/>
              <a:t> </a:t>
            </a:r>
            <a:r>
              <a:rPr dirty="0" err="1"/>
              <a:t>план</a:t>
            </a:r>
            <a:r>
              <a:rPr dirty="0"/>
              <a:t> </a:t>
            </a:r>
            <a:r>
              <a:rPr dirty="0" err="1"/>
              <a:t>работы</a:t>
            </a:r>
            <a:r>
              <a:rPr dirty="0"/>
              <a:t> на 202</a:t>
            </a:r>
            <a:r>
              <a:rPr lang="ru-RU" dirty="0"/>
              <a:t>2</a:t>
            </a:r>
            <a:r>
              <a:rPr dirty="0"/>
              <a:t> г.</a:t>
            </a:r>
          </a:p>
          <a:p>
            <a:pPr marL="502919" indent="-457200">
              <a:spcBef>
                <a:spcPts val="600"/>
              </a:spcBef>
              <a:buClr>
                <a:srgbClr val="C3260C"/>
              </a:buClr>
              <a:buSzPct val="130000"/>
              <a:defRPr sz="2800"/>
            </a:pPr>
            <a:r>
              <a:rPr dirty="0" err="1"/>
              <a:t>Соглашение</a:t>
            </a:r>
            <a:r>
              <a:rPr dirty="0"/>
              <a:t> по </a:t>
            </a:r>
            <a:r>
              <a:rPr dirty="0" err="1"/>
              <a:t>охране</a:t>
            </a:r>
            <a:r>
              <a:rPr dirty="0"/>
              <a:t> </a:t>
            </a:r>
            <a:r>
              <a:rPr dirty="0" err="1"/>
              <a:t>труда</a:t>
            </a:r>
            <a:r>
              <a:rPr dirty="0"/>
              <a:t> на 202</a:t>
            </a:r>
            <a:r>
              <a:rPr lang="ru-RU" dirty="0"/>
              <a:t>2</a:t>
            </a:r>
            <a:r>
              <a:rPr dirty="0"/>
              <a:t> г.</a:t>
            </a:r>
          </a:p>
        </p:txBody>
      </p:sp>
      <p:sp>
        <p:nvSpPr>
          <p:cNvPr id="119" name="Прямоугольник 3"/>
          <p:cNvSpPr/>
          <p:nvPr/>
        </p:nvSpPr>
        <p:spPr>
          <a:xfrm>
            <a:off x="539551" y="1268759"/>
            <a:ext cx="8352930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0" name="Picture 2" descr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16632"/>
            <a:ext cx="1970014" cy="6556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274638"/>
            <a:ext cx="6696744" cy="1143001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rPr dirty="0"/>
              <a:t>Контактная информация</a:t>
            </a:r>
          </a:p>
        </p:txBody>
      </p:sp>
      <p:sp>
        <p:nvSpPr>
          <p:cNvPr id="212" name="Прямоугольник 4"/>
          <p:cNvSpPr/>
          <p:nvPr/>
        </p:nvSpPr>
        <p:spPr>
          <a:xfrm>
            <a:off x="251519" y="1340767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13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45719">
              <a:buSzTx/>
              <a:buNone/>
            </a:pPr>
            <a:r>
              <a:rPr dirty="0"/>
              <a:t>Профком: каб. 465, 4-й этаж</a:t>
            </a:r>
          </a:p>
          <a:p>
            <a:pPr marL="0" indent="45719">
              <a:buSzTx/>
              <a:buNone/>
            </a:pPr>
            <a:r>
              <a:rPr dirty="0"/>
              <a:t>E-mail: 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profkom@pushkin.institute</a:t>
            </a:r>
          </a:p>
          <a:p>
            <a:pPr marL="0" indent="45719">
              <a:buSzTx/>
              <a:buNone/>
            </a:pP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www.pushkin.institute/our_life/profsoyuz</a:t>
            </a:r>
          </a:p>
          <a:p>
            <a:pPr marL="0" indent="45719">
              <a:buSzTx/>
              <a:buNone/>
            </a:pP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https://vk.com/pushkin_inst_profkom</a:t>
            </a:r>
          </a:p>
          <a:p>
            <a:pPr marL="0" indent="45719">
              <a:buSzTx/>
              <a:buNone/>
            </a:pPr>
            <a:r>
              <a:rPr dirty="0"/>
              <a:t>Председатель профкома:</a:t>
            </a:r>
          </a:p>
          <a:p>
            <a:pPr marL="0" indent="45719">
              <a:buSzTx/>
              <a:buNone/>
            </a:pPr>
            <a:r>
              <a:rPr dirty="0"/>
              <a:t>Чернышёва Елена Николаевна 	- каб. 255</a:t>
            </a:r>
            <a:endParaRPr lang="ru-RU" dirty="0"/>
          </a:p>
          <a:p>
            <a:pPr marL="0" indent="45719">
              <a:buSzTx/>
              <a:buNone/>
            </a:pPr>
            <a:r>
              <a:rPr dirty="0"/>
              <a:t>E-mail: ENChernysheva@pushkin.institute</a:t>
            </a:r>
          </a:p>
        </p:txBody>
      </p:sp>
      <p:pic>
        <p:nvPicPr>
          <p:cNvPr id="214" name="Picture 2" descr="Picture 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23979" y="332656"/>
            <a:ext cx="1968501" cy="6588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Прямоугольник 4"/>
          <p:cNvSpPr/>
          <p:nvPr/>
        </p:nvSpPr>
        <p:spPr>
          <a:xfrm>
            <a:off x="539551" y="1160748"/>
            <a:ext cx="8352930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17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600" b="1">
                <a:solidFill>
                  <a:srgbClr val="111423">
                    <a:alpha val="82500"/>
                  </a:srgb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dirty="0"/>
          </a:p>
          <a:p>
            <a:pPr marL="0" indent="0" algn="ctr">
              <a:spcBef>
                <a:spcPts val="1100"/>
              </a:spcBef>
              <a:buSzTx/>
              <a:buNone/>
              <a:defRPr sz="4600" b="1">
                <a:solidFill>
                  <a:srgbClr val="111423">
                    <a:alpha val="82500"/>
                  </a:srgb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Спасибо за внимание!</a:t>
            </a:r>
          </a:p>
        </p:txBody>
      </p:sp>
      <p:pic>
        <p:nvPicPr>
          <p:cNvPr id="218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7937" y="3644875"/>
            <a:ext cx="2536158" cy="248128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Picture 2" descr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3979" y="260647"/>
            <a:ext cx="1968501" cy="65881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Picture 2" descr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1" y="123453"/>
            <a:ext cx="2312389" cy="9332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274638"/>
            <a:ext cx="6696744" cy="1143001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t>Состав Профсоюза</a:t>
            </a:r>
          </a:p>
        </p:txBody>
      </p:sp>
      <p:sp>
        <p:nvSpPr>
          <p:cNvPr id="123" name="Прямоугольник 4"/>
          <p:cNvSpPr/>
          <p:nvPr/>
        </p:nvSpPr>
        <p:spPr>
          <a:xfrm>
            <a:off x="251519" y="1340767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124" name="Объект 3"/>
          <p:cNvGraphicFramePr/>
          <p:nvPr>
            <p:extLst>
              <p:ext uri="{D42A27DB-BD31-4B8C-83A1-F6EECF244321}">
                <p14:modId xmlns:p14="http://schemas.microsoft.com/office/powerpoint/2010/main" val="1141539597"/>
              </p:ext>
            </p:extLst>
          </p:nvPr>
        </p:nvGraphicFramePr>
        <p:xfrm>
          <a:off x="467544" y="1628800"/>
          <a:ext cx="8352928" cy="500905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indent="4572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b="1" dirty="0" err="1"/>
                        <a:t>Наименование</a:t>
                      </a:r>
                      <a:r>
                        <a:rPr b="1" dirty="0"/>
                        <a:t>
</a:t>
                      </a:r>
                      <a:r>
                        <a:rPr b="1" dirty="0" err="1"/>
                        <a:t>показателей</a:t>
                      </a:r>
                      <a:endParaRPr b="1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b="1" dirty="0" err="1"/>
                        <a:t>Всего</a:t>
                      </a:r>
                      <a:r>
                        <a:rPr b="1" dirty="0"/>
                        <a:t> </a:t>
                      </a:r>
                      <a:endParaRPr lang="en-US" b="1" dirty="0"/>
                    </a:p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b="1" dirty="0"/>
                        <a:t>2020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b="1" dirty="0" err="1"/>
                        <a:t>Всего</a:t>
                      </a:r>
                      <a:r>
                        <a:rPr b="1" dirty="0"/>
                        <a:t> </a:t>
                      </a:r>
                      <a:endParaRPr lang="en-US" b="1" dirty="0"/>
                    </a:p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b="1" dirty="0"/>
                        <a:t>2021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Всего </a:t>
                      </a:r>
                      <a:endParaRPr lang="en-US" sz="18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2022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72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 err="1">
                          <a:solidFill>
                            <a:srgbClr val="FF0000"/>
                          </a:solidFill>
                        </a:rPr>
                        <a:t>Студентов</a:t>
                      </a: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 и </a:t>
                      </a:r>
                      <a:r>
                        <a:rPr sz="1600" dirty="0" err="1">
                          <a:solidFill>
                            <a:srgbClr val="FF0000"/>
                          </a:solidFill>
                        </a:rPr>
                        <a:t>аспирантов</a:t>
                      </a: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  - </a:t>
                      </a:r>
                      <a:r>
                        <a:rPr sz="1600" dirty="0" err="1">
                          <a:solidFill>
                            <a:srgbClr val="FF0000"/>
                          </a:solidFill>
                        </a:rPr>
                        <a:t>членов</a:t>
                      </a: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sz="1600" dirty="0" err="1">
                          <a:solidFill>
                            <a:srgbClr val="FF0000"/>
                          </a:solidFill>
                        </a:rPr>
                        <a:t>профсоюза</a:t>
                      </a:r>
                      <a:endParaRPr sz="16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306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351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489</a:t>
                      </a:r>
                      <a:endParaRPr sz="16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/>
                        <a:t>В </a:t>
                      </a:r>
                      <a:r>
                        <a:rPr sz="1600" dirty="0" err="1"/>
                        <a:t>том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числе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принятых</a:t>
                      </a:r>
                      <a:r>
                        <a:rPr sz="1600" dirty="0"/>
                        <a:t> в </a:t>
                      </a:r>
                      <a:r>
                        <a:rPr sz="1600" dirty="0" err="1"/>
                        <a:t>члены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профсоюза</a:t>
                      </a:r>
                      <a:r>
                        <a:rPr sz="1600" dirty="0"/>
                        <a:t> </a:t>
                      </a:r>
                      <a:r>
                        <a:rPr lang="ru-RU" sz="1600" dirty="0"/>
                        <a:t/>
                      </a:r>
                      <a:br>
                        <a:rPr lang="ru-RU" sz="1600" dirty="0"/>
                      </a:br>
                      <a:r>
                        <a:rPr sz="1600" dirty="0"/>
                        <a:t>(</a:t>
                      </a:r>
                      <a:r>
                        <a:rPr sz="1600" dirty="0" err="1"/>
                        <a:t>на</a:t>
                      </a:r>
                      <a:r>
                        <a:rPr sz="1600" dirty="0"/>
                        <a:t> 1 </a:t>
                      </a:r>
                      <a:r>
                        <a:rPr sz="1600" dirty="0" err="1"/>
                        <a:t>курс</a:t>
                      </a:r>
                      <a:r>
                        <a:rPr lang="ru-RU" sz="1600" dirty="0"/>
                        <a:t>е</a:t>
                      </a:r>
                      <a:r>
                        <a:rPr sz="1600" dirty="0"/>
                        <a:t> и </a:t>
                      </a:r>
                      <a:r>
                        <a:rPr sz="1600" dirty="0" err="1"/>
                        <a:t>других</a:t>
                      </a:r>
                      <a:r>
                        <a:rPr sz="1600" dirty="0"/>
                        <a:t>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/>
                        <a:t>99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/>
                        <a:t>106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lang="ru-RU" sz="1600" dirty="0"/>
                        <a:t>140</a:t>
                      </a:r>
                      <a:endParaRPr sz="16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 err="1"/>
                        <a:t>Всего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работающих</a:t>
                      </a:r>
                      <a:endParaRPr sz="1600" dirty="0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/>
                        <a:t>374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/>
                        <a:t>381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lang="ru-RU" sz="1600" dirty="0"/>
                        <a:t>406</a:t>
                      </a:r>
                      <a:endParaRPr sz="16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600">
                          <a:solidFill>
                            <a:srgbClr val="FF0000"/>
                          </a:solidFill>
                        </a:defRPr>
                      </a:pPr>
                      <a:r>
                        <a:rPr dirty="0" err="1"/>
                        <a:t>Членов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профсоюза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среди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работников</a:t>
                      </a:r>
                      <a:endParaRPr dirty="0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134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120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145</a:t>
                      </a:r>
                      <a:endParaRPr sz="16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/>
                        <a:t>Всего </a:t>
                      </a:r>
                      <a:r>
                        <a:rPr sz="1600" dirty="0" err="1"/>
                        <a:t>членов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профсоюза</a:t>
                      </a:r>
                      <a:r>
                        <a:rPr sz="1600" dirty="0"/>
                        <a:t>, </a:t>
                      </a:r>
                      <a:r>
                        <a:rPr sz="1600" dirty="0" err="1"/>
                        <a:t>принятых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на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учет</a:t>
                      </a:r>
                      <a:r>
                        <a:rPr lang="ru-RU" sz="1600" dirty="0"/>
                        <a:t> за год</a:t>
                      </a:r>
                      <a:endParaRPr sz="1600" dirty="0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lang="ru-RU" sz="1600" dirty="0"/>
                        <a:t>102</a:t>
                      </a:r>
                      <a:endParaRPr sz="16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lang="ru-RU" sz="1600" dirty="0"/>
                        <a:t>110</a:t>
                      </a:r>
                      <a:endParaRPr sz="16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lang="ru-RU" sz="1600" dirty="0"/>
                        <a:t>232</a:t>
                      </a:r>
                      <a:endParaRPr sz="16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 err="1"/>
                        <a:t>Вышли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из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профсоюза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по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собственному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желанию</a:t>
                      </a:r>
                      <a:r>
                        <a:rPr sz="1600" dirty="0"/>
                        <a:t> </a:t>
                      </a:r>
                      <a:r>
                        <a:rPr lang="ru-RU" sz="1600" dirty="0"/>
                        <a:t/>
                      </a:r>
                      <a:br>
                        <a:rPr lang="ru-RU" sz="1600" dirty="0"/>
                      </a:br>
                      <a:r>
                        <a:rPr sz="1600" dirty="0"/>
                        <a:t>(</a:t>
                      </a:r>
                      <a:r>
                        <a:rPr sz="1600" dirty="0" err="1"/>
                        <a:t>подав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заявление</a:t>
                      </a:r>
                      <a:r>
                        <a:rPr sz="1600" dirty="0"/>
                        <a:t>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/>
                        <a:t>5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/>
                        <a:t>7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lang="ru-RU" sz="1600" dirty="0"/>
                        <a:t>0</a:t>
                      </a:r>
                      <a:endParaRPr sz="16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 err="1">
                          <a:solidFill>
                            <a:srgbClr val="FF0000"/>
                          </a:solidFill>
                        </a:rPr>
                        <a:t>Членов</a:t>
                      </a: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sz="1600" dirty="0" err="1">
                          <a:solidFill>
                            <a:srgbClr val="FF0000"/>
                          </a:solidFill>
                        </a:rPr>
                        <a:t>профсоюза</a:t>
                      </a: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 – </a:t>
                      </a:r>
                      <a:r>
                        <a:rPr sz="1600" dirty="0" err="1">
                          <a:solidFill>
                            <a:srgbClr val="FF0000"/>
                          </a:solidFill>
                        </a:rPr>
                        <a:t>неработающих</a:t>
                      </a: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sz="1600" dirty="0" err="1">
                          <a:solidFill>
                            <a:srgbClr val="FF0000"/>
                          </a:solidFill>
                        </a:rPr>
                        <a:t>пенсионеров</a:t>
                      </a:r>
                      <a:endParaRPr sz="16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sz="16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553">
                <a:tc>
                  <a:txBody>
                    <a:bodyPr/>
                    <a:lstStyle/>
                    <a:p>
                      <a:pPr marL="0" indent="4572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b="1" dirty="0" err="1">
                          <a:solidFill>
                            <a:srgbClr val="FF0000"/>
                          </a:solidFill>
                        </a:rPr>
                        <a:t>Общее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FF0000"/>
                          </a:solidFill>
                        </a:rPr>
                        <a:t>число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FF0000"/>
                          </a:solidFill>
                        </a:rPr>
                        <a:t>членов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FF0000"/>
                          </a:solidFill>
                        </a:rPr>
                        <a:t>профсоюза</a:t>
                      </a:r>
                      <a:endParaRPr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b="1" dirty="0">
                          <a:solidFill>
                            <a:srgbClr val="FF0000"/>
                          </a:solidFill>
                        </a:rPr>
                        <a:t>448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sz="1600" b="1" dirty="0">
                          <a:solidFill>
                            <a:srgbClr val="FF0000"/>
                          </a:solidFill>
                        </a:rPr>
                        <a:t>478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defRPr sz="1800"/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642</a:t>
                      </a:r>
                      <a:endParaRPr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25" name="Picture 2" descr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3979" y="260647"/>
            <a:ext cx="1968501" cy="6588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859536">
              <a:defRPr sz="3384" b="1"/>
            </a:pPr>
            <a:r>
              <a:t>Состав профкома и </a:t>
            </a:r>
            <a:br/>
            <a:r>
              <a:t>ревизионной комиссии*</a:t>
            </a:r>
          </a:p>
        </p:txBody>
      </p:sp>
      <p:sp>
        <p:nvSpPr>
          <p:cNvPr id="128" name="Объект 3"/>
          <p:cNvSpPr txBox="1">
            <a:spLocks noGrp="1"/>
          </p:cNvSpPr>
          <p:nvPr>
            <p:ph type="body" sz="half" idx="1"/>
          </p:nvPr>
        </p:nvSpPr>
        <p:spPr>
          <a:xfrm>
            <a:off x="457199" y="1600200"/>
            <a:ext cx="4834882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39470" indent="-339470" defTabSz="905255">
              <a:lnSpc>
                <a:spcPct val="90000"/>
              </a:lnSpc>
              <a:buFontTx/>
              <a:buChar char="❖"/>
              <a:defRPr sz="2772">
                <a:solidFill>
                  <a:srgbClr val="FF0000"/>
                </a:solidFill>
              </a:defRPr>
            </a:pPr>
            <a:r>
              <a:rPr dirty="0" err="1"/>
              <a:t>Председатель</a:t>
            </a:r>
            <a:r>
              <a:rPr dirty="0"/>
              <a:t> </a:t>
            </a:r>
            <a:r>
              <a:rPr dirty="0" err="1"/>
              <a:t>профкома</a:t>
            </a:r>
            <a:r>
              <a:rPr dirty="0"/>
              <a:t> </a:t>
            </a:r>
            <a:r>
              <a:rPr dirty="0">
                <a:solidFill>
                  <a:srgbClr val="000000"/>
                </a:solidFill>
              </a:rPr>
              <a:t>– Е.Н. </a:t>
            </a:r>
            <a:r>
              <a:rPr dirty="0" err="1">
                <a:solidFill>
                  <a:srgbClr val="000000"/>
                </a:solidFill>
              </a:rPr>
              <a:t>Чернышева</a:t>
            </a:r>
            <a:endParaRPr dirty="0">
              <a:solidFill>
                <a:srgbClr val="000000"/>
              </a:solidFill>
            </a:endParaRPr>
          </a:p>
          <a:p>
            <a:pPr marL="339470" indent="-339470" defTabSz="905255">
              <a:lnSpc>
                <a:spcPct val="90000"/>
              </a:lnSpc>
              <a:buFontTx/>
              <a:buChar char="❖"/>
              <a:defRPr sz="2772">
                <a:solidFill>
                  <a:srgbClr val="FF0000"/>
                </a:solidFill>
              </a:defRPr>
            </a:pPr>
            <a:r>
              <a:rPr dirty="0" err="1"/>
              <a:t>Заместитель</a:t>
            </a:r>
            <a:r>
              <a:rPr dirty="0"/>
              <a:t> </a:t>
            </a:r>
            <a:r>
              <a:rPr dirty="0" err="1"/>
              <a:t>председателя</a:t>
            </a:r>
            <a:r>
              <a:rPr dirty="0"/>
              <a:t> </a:t>
            </a:r>
            <a:r>
              <a:rPr dirty="0">
                <a:solidFill>
                  <a:srgbClr val="000000"/>
                </a:solidFill>
              </a:rPr>
              <a:t>–Маев И.А.</a:t>
            </a:r>
          </a:p>
          <a:p>
            <a:pPr marL="339470" indent="-339470" defTabSz="905255">
              <a:lnSpc>
                <a:spcPct val="90000"/>
              </a:lnSpc>
              <a:buFontTx/>
              <a:buChar char="❖"/>
              <a:defRPr sz="2772">
                <a:solidFill>
                  <a:srgbClr val="FF0000"/>
                </a:solidFill>
              </a:defRPr>
            </a:pPr>
            <a:r>
              <a:rPr dirty="0" err="1"/>
              <a:t>Члены</a:t>
            </a:r>
            <a:r>
              <a:rPr dirty="0"/>
              <a:t> </a:t>
            </a:r>
            <a:r>
              <a:rPr dirty="0" err="1"/>
              <a:t>профкома</a:t>
            </a:r>
            <a:r>
              <a:rPr dirty="0"/>
              <a:t>:</a:t>
            </a:r>
          </a:p>
          <a:p>
            <a:pPr marL="509206" indent="-509206" defTabSz="905255">
              <a:lnSpc>
                <a:spcPct val="90000"/>
              </a:lnSpc>
              <a:buFontTx/>
              <a:buAutoNum type="arabicPeriod"/>
              <a:defRPr sz="2772"/>
            </a:pPr>
            <a:r>
              <a:rPr dirty="0" err="1"/>
              <a:t>Куприна</a:t>
            </a:r>
            <a:r>
              <a:rPr dirty="0"/>
              <a:t> И.В.</a:t>
            </a:r>
          </a:p>
          <a:p>
            <a:pPr marL="509206" indent="-509206" defTabSz="905255">
              <a:lnSpc>
                <a:spcPct val="90000"/>
              </a:lnSpc>
              <a:buFontTx/>
              <a:buAutoNum type="arabicPeriod"/>
              <a:defRPr sz="2772"/>
            </a:pPr>
            <a:r>
              <a:rPr dirty="0" err="1"/>
              <a:t>Павлов</a:t>
            </a:r>
            <a:r>
              <a:rPr dirty="0"/>
              <a:t> Е.В.</a:t>
            </a:r>
          </a:p>
          <a:p>
            <a:pPr marL="509206" indent="-509206" defTabSz="905255">
              <a:lnSpc>
                <a:spcPct val="90000"/>
              </a:lnSpc>
              <a:buFontTx/>
              <a:buAutoNum type="arabicPeriod"/>
              <a:defRPr sz="2772">
                <a:solidFill>
                  <a:srgbClr val="FF0000"/>
                </a:solidFill>
              </a:defRPr>
            </a:pPr>
            <a:r>
              <a:rPr lang="ru-RU" dirty="0"/>
              <a:t>Петина Екатерина (председатель студенческой секции, избрана в 2022 г.)</a:t>
            </a:r>
          </a:p>
        </p:txBody>
      </p:sp>
      <p:sp>
        <p:nvSpPr>
          <p:cNvPr id="129" name="Объект 6"/>
          <p:cNvSpPr txBox="1"/>
          <p:nvPr/>
        </p:nvSpPr>
        <p:spPr>
          <a:xfrm>
            <a:off x="5292080" y="1600200"/>
            <a:ext cx="3528393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buSzPct val="100000"/>
              <a:buChar char="❖"/>
              <a:defRPr sz="2800">
                <a:solidFill>
                  <a:srgbClr val="FF0000"/>
                </a:solidFill>
              </a:defRPr>
            </a:pPr>
            <a:r>
              <a:rPr dirty="0" err="1"/>
              <a:t>Председатель</a:t>
            </a:r>
            <a:r>
              <a:rPr dirty="0"/>
              <a:t> КРК </a:t>
            </a:r>
            <a:r>
              <a:rPr dirty="0">
                <a:solidFill>
                  <a:srgbClr val="000000"/>
                </a:solidFill>
              </a:rPr>
              <a:t>– Г.Н. </a:t>
            </a:r>
            <a:r>
              <a:rPr dirty="0" err="1">
                <a:solidFill>
                  <a:srgbClr val="000000"/>
                </a:solidFill>
              </a:rPr>
              <a:t>Купцова</a:t>
            </a:r>
            <a:endParaRPr dirty="0">
              <a:solidFill>
                <a:srgbClr val="0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SzPct val="100000"/>
              <a:buChar char="❖"/>
              <a:defRPr sz="2800">
                <a:solidFill>
                  <a:srgbClr val="FF0000"/>
                </a:solidFill>
              </a:defRPr>
            </a:pPr>
            <a:r>
              <a:rPr dirty="0" err="1"/>
              <a:t>Заместитель</a:t>
            </a:r>
            <a:r>
              <a:rPr dirty="0"/>
              <a:t> </a:t>
            </a:r>
            <a:r>
              <a:rPr dirty="0" err="1"/>
              <a:t>председателя</a:t>
            </a:r>
            <a:r>
              <a:rPr dirty="0"/>
              <a:t> КРК</a:t>
            </a:r>
            <a:r>
              <a:rPr dirty="0">
                <a:solidFill>
                  <a:srgbClr val="000000"/>
                </a:solidFill>
              </a:rPr>
              <a:t>- М.А. </a:t>
            </a:r>
            <a:r>
              <a:rPr dirty="0" err="1">
                <a:solidFill>
                  <a:srgbClr val="000000"/>
                </a:solidFill>
              </a:rPr>
              <a:t>Игнатьева</a:t>
            </a:r>
            <a:endParaRPr dirty="0">
              <a:solidFill>
                <a:srgbClr val="0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800"/>
            </a:pPr>
            <a:endParaRPr dirty="0"/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solidFill>
                  <a:srgbClr val="C00000"/>
                </a:solidFill>
              </a:defRPr>
            </a:pPr>
            <a:r>
              <a:rPr lang="ru-RU" dirty="0"/>
              <a:t>Члены </a:t>
            </a:r>
            <a:r>
              <a:rPr lang="ru-RU" dirty="0" err="1"/>
              <a:t>профокома</a:t>
            </a:r>
            <a:r>
              <a:rPr lang="ru-RU" dirty="0"/>
              <a:t> и комиссии избраны в 2019 году</a:t>
            </a:r>
          </a:p>
        </p:txBody>
      </p:sp>
      <p:sp>
        <p:nvSpPr>
          <p:cNvPr id="130" name="Прямоугольник 4"/>
          <p:cNvSpPr/>
          <p:nvPr/>
        </p:nvSpPr>
        <p:spPr>
          <a:xfrm>
            <a:off x="251519" y="1340767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1" name="Picture 2" descr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3979" y="260647"/>
            <a:ext cx="1968501" cy="6588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274638"/>
            <a:ext cx="6696744" cy="1143001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t>Организационная работа</a:t>
            </a:r>
          </a:p>
        </p:txBody>
      </p:sp>
      <p:sp>
        <p:nvSpPr>
          <p:cNvPr id="134" name="Прямоугольник 4"/>
          <p:cNvSpPr/>
          <p:nvPr/>
        </p:nvSpPr>
        <p:spPr>
          <a:xfrm>
            <a:off x="251519" y="1340767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Объект 2"/>
          <p:cNvSpPr txBox="1">
            <a:spLocks noGrp="1"/>
          </p:cNvSpPr>
          <p:nvPr>
            <p:ph type="body" idx="1"/>
          </p:nvPr>
        </p:nvSpPr>
        <p:spPr>
          <a:xfrm>
            <a:off x="395536" y="1700808"/>
            <a:ext cx="8496944" cy="48531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45719" algn="just">
              <a:spcBef>
                <a:spcPts val="0"/>
              </a:spcBef>
              <a:buSzTx/>
              <a:buNone/>
              <a:defRPr sz="1800"/>
            </a:pPr>
            <a:r>
              <a:rPr dirty="0" err="1"/>
              <a:t>За</a:t>
            </a:r>
            <a:r>
              <a:rPr dirty="0"/>
              <a:t> 202</a:t>
            </a:r>
            <a:r>
              <a:rPr lang="ru-RU" dirty="0"/>
              <a:t>2</a:t>
            </a:r>
            <a:r>
              <a:rPr dirty="0"/>
              <a:t> </a:t>
            </a:r>
            <a:r>
              <a:rPr dirty="0" err="1"/>
              <a:t>год</a:t>
            </a:r>
            <a:r>
              <a:rPr dirty="0"/>
              <a:t> </a:t>
            </a:r>
            <a:r>
              <a:rPr dirty="0" err="1"/>
              <a:t>было</a:t>
            </a:r>
            <a:r>
              <a:rPr dirty="0"/>
              <a:t> </a:t>
            </a:r>
            <a:r>
              <a:rPr dirty="0" err="1"/>
              <a:t>проведено</a:t>
            </a:r>
            <a:r>
              <a:rPr dirty="0"/>
              <a:t>: </a:t>
            </a:r>
            <a:r>
              <a:rPr b="1" dirty="0">
                <a:solidFill>
                  <a:srgbClr val="FF0000"/>
                </a:solidFill>
              </a:rPr>
              <a:t>1</a:t>
            </a:r>
            <a:r>
              <a:rPr lang="ru-RU" b="1" dirty="0">
                <a:solidFill>
                  <a:srgbClr val="FF0000"/>
                </a:solidFill>
              </a:rPr>
              <a:t>1</a:t>
            </a:r>
            <a:r>
              <a:rPr dirty="0"/>
              <a:t> </a:t>
            </a:r>
            <a:r>
              <a:rPr dirty="0" err="1"/>
              <a:t>заседаний</a:t>
            </a:r>
            <a:r>
              <a:rPr dirty="0"/>
              <a:t> </a:t>
            </a:r>
            <a:r>
              <a:rPr dirty="0" err="1"/>
              <a:t>профкома</a:t>
            </a:r>
            <a:r>
              <a:rPr dirty="0"/>
              <a:t>, на </a:t>
            </a:r>
            <a:r>
              <a:rPr dirty="0" err="1"/>
              <a:t>которых</a:t>
            </a:r>
            <a:r>
              <a:rPr dirty="0"/>
              <a:t> </a:t>
            </a:r>
            <a:r>
              <a:rPr dirty="0" err="1"/>
              <a:t>обсуждались</a:t>
            </a:r>
            <a:r>
              <a:rPr dirty="0"/>
              <a:t> </a:t>
            </a:r>
            <a:r>
              <a:rPr dirty="0" err="1"/>
              <a:t>следующие</a:t>
            </a:r>
            <a:r>
              <a:rPr dirty="0"/>
              <a:t> </a:t>
            </a:r>
            <a:r>
              <a:rPr dirty="0" err="1"/>
              <a:t>вопросы</a:t>
            </a:r>
            <a:r>
              <a:rPr dirty="0"/>
              <a:t>:</a:t>
            </a:r>
          </a:p>
          <a:p>
            <a:pPr marL="388620" algn="just">
              <a:spcBef>
                <a:spcPts val="0"/>
              </a:spcBef>
              <a:buClr>
                <a:srgbClr val="C3260C"/>
              </a:buClr>
              <a:buSzPct val="130000"/>
              <a:buFontTx/>
              <a:buAutoNum type="arabicPeriod"/>
              <a:defRPr sz="1800"/>
            </a:pPr>
            <a:r>
              <a:rPr dirty="0"/>
              <a:t>О  </a:t>
            </a:r>
            <a:r>
              <a:rPr dirty="0" err="1"/>
              <a:t>состоянии</a:t>
            </a:r>
            <a:r>
              <a:rPr dirty="0"/>
              <a:t> </a:t>
            </a:r>
            <a:r>
              <a:rPr dirty="0" err="1"/>
              <a:t>профсоюзного</a:t>
            </a:r>
            <a:r>
              <a:rPr dirty="0"/>
              <a:t> </a:t>
            </a:r>
            <a:r>
              <a:rPr dirty="0" err="1"/>
              <a:t>членства</a:t>
            </a:r>
            <a:r>
              <a:rPr dirty="0"/>
              <a:t>.</a:t>
            </a:r>
          </a:p>
          <a:p>
            <a:pPr marL="388620" algn="just">
              <a:spcBef>
                <a:spcPts val="0"/>
              </a:spcBef>
              <a:buClr>
                <a:srgbClr val="C3260C"/>
              </a:buClr>
              <a:buSzPct val="130000"/>
              <a:buFontTx/>
              <a:buAutoNum type="arabicPeriod"/>
              <a:defRPr sz="1800"/>
            </a:pPr>
            <a:r>
              <a:rPr dirty="0"/>
              <a:t>О работе и </a:t>
            </a:r>
            <a:r>
              <a:rPr dirty="0" err="1"/>
              <a:t>задачах</a:t>
            </a:r>
            <a:r>
              <a:rPr dirty="0"/>
              <a:t> </a:t>
            </a:r>
            <a:r>
              <a:rPr dirty="0" err="1"/>
              <a:t>актива</a:t>
            </a:r>
            <a:r>
              <a:rPr dirty="0"/>
              <a:t> </a:t>
            </a:r>
            <a:r>
              <a:rPr dirty="0" err="1"/>
              <a:t>студенческой</a:t>
            </a:r>
            <a:r>
              <a:rPr dirty="0"/>
              <a:t> </a:t>
            </a:r>
            <a:r>
              <a:rPr dirty="0" err="1"/>
              <a:t>секции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202</a:t>
            </a:r>
            <a:r>
              <a:rPr lang="ru-RU" dirty="0"/>
              <a:t>2</a:t>
            </a:r>
            <a:r>
              <a:rPr dirty="0"/>
              <a:t> </a:t>
            </a:r>
            <a:r>
              <a:rPr dirty="0" err="1"/>
              <a:t>год</a:t>
            </a:r>
            <a:r>
              <a:rPr dirty="0"/>
              <a:t>.</a:t>
            </a:r>
          </a:p>
          <a:p>
            <a:pPr marL="388620" algn="just">
              <a:spcBef>
                <a:spcPts val="0"/>
              </a:spcBef>
              <a:buClr>
                <a:srgbClr val="C3260C"/>
              </a:buClr>
              <a:buSzPct val="130000"/>
              <a:buFontTx/>
              <a:buAutoNum type="arabicPeriod"/>
              <a:defRPr sz="1800"/>
            </a:pPr>
            <a:r>
              <a:rPr lang="ru-RU" sz="1800" dirty="0"/>
              <a:t>Об у</a:t>
            </a:r>
            <a:r>
              <a:rPr sz="1800" dirty="0" err="1"/>
              <a:t>тверждени</a:t>
            </a:r>
            <a:r>
              <a:rPr lang="ru-RU" sz="1800" dirty="0"/>
              <a:t>и графиков сменной работы, </a:t>
            </a:r>
            <a:r>
              <a:rPr sz="1800" dirty="0" err="1"/>
              <a:t>инструкций</a:t>
            </a:r>
            <a:r>
              <a:rPr sz="1800" dirty="0"/>
              <a:t> по </a:t>
            </a:r>
            <a:r>
              <a:rPr sz="1800" dirty="0" err="1"/>
              <a:t>охране</a:t>
            </a:r>
            <a:r>
              <a:rPr sz="1800" dirty="0"/>
              <a:t> </a:t>
            </a:r>
            <a:r>
              <a:rPr sz="1800" dirty="0" err="1"/>
              <a:t>труда</a:t>
            </a:r>
            <a:r>
              <a:rPr sz="1800" dirty="0"/>
              <a:t> </a:t>
            </a:r>
            <a:r>
              <a:rPr sz="1800" dirty="0" err="1"/>
              <a:t>для</a:t>
            </a:r>
            <a:r>
              <a:rPr sz="1800" dirty="0"/>
              <a:t> </a:t>
            </a:r>
            <a:r>
              <a:rPr sz="1800" dirty="0" err="1"/>
              <a:t>работников</a:t>
            </a:r>
            <a:r>
              <a:rPr sz="1800" dirty="0"/>
              <a:t> </a:t>
            </a:r>
            <a:r>
              <a:rPr lang="ru-RU" sz="1800" dirty="0"/>
              <a:t>и обучающихся, графиков отпусков работников на 2023 год.</a:t>
            </a:r>
          </a:p>
          <a:p>
            <a:pPr marL="388620" algn="just">
              <a:spcBef>
                <a:spcPts val="0"/>
              </a:spcBef>
              <a:buClr>
                <a:srgbClr val="C3260C"/>
              </a:buClr>
              <a:buSzPct val="130000"/>
              <a:buFontTx/>
              <a:buAutoNum type="arabicPeriod"/>
              <a:defRPr sz="1800"/>
            </a:pPr>
            <a:r>
              <a:rPr lang="ru-RU" sz="1800" dirty="0"/>
              <a:t>О проверке спортивных сооружений и пищеблока Института комиссией по охране труда.</a:t>
            </a:r>
          </a:p>
          <a:p>
            <a:pPr marL="388620" algn="just">
              <a:spcBef>
                <a:spcPts val="0"/>
              </a:spcBef>
              <a:buClr>
                <a:srgbClr val="C3260C"/>
              </a:buClr>
              <a:buSzPct val="130000"/>
              <a:buFontTx/>
              <a:buAutoNum type="arabicPeriod"/>
              <a:defRPr sz="1800"/>
            </a:pPr>
            <a:r>
              <a:rPr sz="1800" dirty="0"/>
              <a:t>О </a:t>
            </a:r>
            <a:r>
              <a:rPr sz="1800" dirty="0" err="1"/>
              <a:t>положениях</a:t>
            </a:r>
            <a:r>
              <a:rPr sz="1800" dirty="0"/>
              <a:t> </a:t>
            </a:r>
            <a:r>
              <a:rPr sz="1800" dirty="0" err="1"/>
              <a:t>Коллективного</a:t>
            </a:r>
            <a:r>
              <a:rPr sz="1800" dirty="0"/>
              <a:t> </a:t>
            </a:r>
            <a:r>
              <a:rPr sz="1800" dirty="0" err="1"/>
              <a:t>договора</a:t>
            </a:r>
            <a:r>
              <a:rPr sz="1800" dirty="0"/>
              <a:t> и </a:t>
            </a:r>
            <a:r>
              <a:rPr sz="1800" dirty="0" err="1"/>
              <a:t>приложений</a:t>
            </a:r>
            <a:r>
              <a:rPr sz="1800" dirty="0"/>
              <a:t> к </a:t>
            </a:r>
            <a:r>
              <a:rPr sz="1800" dirty="0" err="1"/>
              <a:t>нему</a:t>
            </a:r>
            <a:r>
              <a:rPr sz="1800" dirty="0"/>
              <a:t>.</a:t>
            </a:r>
          </a:p>
          <a:p>
            <a:pPr marL="388620" algn="just">
              <a:spcBef>
                <a:spcPts val="0"/>
              </a:spcBef>
              <a:buClr>
                <a:srgbClr val="C3260C"/>
              </a:buClr>
              <a:buSzPct val="130000"/>
              <a:buFontTx/>
              <a:buAutoNum type="arabicPeriod"/>
              <a:defRPr sz="1800"/>
            </a:pPr>
            <a:r>
              <a:rPr lang="ru-RU" dirty="0"/>
              <a:t>О направлении студентов студенческой секции профорганизации в студенческий лагерь профсоюзного актива.</a:t>
            </a:r>
          </a:p>
          <a:p>
            <a:pPr marL="388620" algn="just">
              <a:spcBef>
                <a:spcPts val="0"/>
              </a:spcBef>
              <a:buClr>
                <a:srgbClr val="C3260C"/>
              </a:buClr>
              <a:buSzPct val="130000"/>
              <a:buFontTx/>
              <a:buAutoNum type="arabicPeriod"/>
              <a:defRPr sz="1800"/>
            </a:pPr>
            <a:r>
              <a:rPr lang="ru-RU" dirty="0"/>
              <a:t>О проведении акции «Поддержим наших!».</a:t>
            </a:r>
          </a:p>
          <a:p>
            <a:pPr marL="388620" algn="just">
              <a:spcBef>
                <a:spcPts val="0"/>
              </a:spcBef>
              <a:buClr>
                <a:srgbClr val="C3260C"/>
              </a:buClr>
              <a:buSzPct val="130000"/>
              <a:buFontTx/>
              <a:buAutoNum type="arabicPeriod"/>
              <a:defRPr sz="1800"/>
            </a:pPr>
            <a:r>
              <a:rPr lang="ru-RU" dirty="0"/>
              <a:t>Об участии в акции «В школу с профсоюзом».</a:t>
            </a:r>
          </a:p>
          <a:p>
            <a:pPr marL="388620" algn="just">
              <a:spcBef>
                <a:spcPts val="0"/>
              </a:spcBef>
              <a:buClr>
                <a:srgbClr val="C3260C"/>
              </a:buClr>
              <a:buSzPct val="130000"/>
              <a:buFontTx/>
              <a:buAutoNum type="arabicPeriod"/>
              <a:defRPr sz="1800"/>
            </a:pPr>
            <a:r>
              <a:rPr dirty="0" err="1"/>
              <a:t>Об</a:t>
            </a:r>
            <a:r>
              <a:rPr dirty="0"/>
              <a:t> </a:t>
            </a:r>
            <a:r>
              <a:rPr dirty="0" err="1"/>
              <a:t>оказании</a:t>
            </a:r>
            <a:r>
              <a:rPr dirty="0"/>
              <a:t> </a:t>
            </a:r>
            <a:r>
              <a:rPr dirty="0" err="1"/>
              <a:t>материальной</a:t>
            </a:r>
            <a:r>
              <a:rPr dirty="0"/>
              <a:t> </a:t>
            </a:r>
            <a:r>
              <a:rPr dirty="0" err="1"/>
              <a:t>помощи</a:t>
            </a:r>
            <a:r>
              <a:rPr dirty="0"/>
              <a:t> </a:t>
            </a:r>
            <a:r>
              <a:rPr dirty="0" err="1"/>
              <a:t>сотрудникам</a:t>
            </a:r>
            <a:r>
              <a:rPr dirty="0"/>
              <a:t> и </a:t>
            </a:r>
            <a:r>
              <a:rPr dirty="0" err="1"/>
              <a:t>студентам</a:t>
            </a:r>
            <a:r>
              <a:rPr dirty="0"/>
              <a:t> –  </a:t>
            </a:r>
            <a:r>
              <a:rPr dirty="0" err="1"/>
              <a:t>членам</a:t>
            </a:r>
            <a:r>
              <a:rPr dirty="0"/>
              <a:t> </a:t>
            </a:r>
            <a:r>
              <a:rPr dirty="0" err="1"/>
              <a:t>профсоюза</a:t>
            </a:r>
            <a:r>
              <a:rPr dirty="0"/>
              <a:t> по </a:t>
            </a:r>
            <a:r>
              <a:rPr dirty="0" err="1"/>
              <a:t>разным</a:t>
            </a:r>
            <a:r>
              <a:rPr dirty="0"/>
              <a:t> </a:t>
            </a:r>
            <a:r>
              <a:rPr dirty="0" err="1"/>
              <a:t>основаниям</a:t>
            </a:r>
            <a:r>
              <a:rPr dirty="0"/>
              <a:t>.</a:t>
            </a:r>
          </a:p>
          <a:p>
            <a:pPr marL="388620" algn="just">
              <a:spcBef>
                <a:spcPts val="0"/>
              </a:spcBef>
              <a:buClr>
                <a:srgbClr val="C3260C"/>
              </a:buClr>
              <a:buSzPct val="130000"/>
              <a:buFontTx/>
              <a:buAutoNum type="arabicPeriod"/>
              <a:defRPr sz="1800"/>
            </a:pPr>
            <a:r>
              <a:rPr dirty="0"/>
              <a:t>О </a:t>
            </a:r>
            <a:r>
              <a:rPr dirty="0" err="1"/>
              <a:t>премировании</a:t>
            </a:r>
            <a:r>
              <a:rPr dirty="0"/>
              <a:t> </a:t>
            </a:r>
            <a:r>
              <a:rPr dirty="0" err="1"/>
              <a:t>членов</a:t>
            </a:r>
            <a:r>
              <a:rPr dirty="0"/>
              <a:t> </a:t>
            </a:r>
            <a:r>
              <a:rPr dirty="0" err="1"/>
              <a:t>профсоюза</a:t>
            </a:r>
            <a:r>
              <a:rPr lang="ru-RU" dirty="0"/>
              <a:t> за активную научную и профсоюзную деятельность.</a:t>
            </a:r>
          </a:p>
        </p:txBody>
      </p:sp>
      <p:pic>
        <p:nvPicPr>
          <p:cNvPr id="136" name="Picture 2" descr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3979" y="116632"/>
            <a:ext cx="1968501" cy="6588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274638"/>
            <a:ext cx="6696744" cy="1143001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t>Информационная работа</a:t>
            </a:r>
          </a:p>
        </p:txBody>
      </p:sp>
      <p:sp>
        <p:nvSpPr>
          <p:cNvPr id="139" name="Прямоугольник 4"/>
          <p:cNvSpPr/>
          <p:nvPr/>
        </p:nvSpPr>
        <p:spPr>
          <a:xfrm>
            <a:off x="251519" y="1340767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0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  <a:prstGeom prst="rect">
            <a:avLst/>
          </a:prstGeom>
        </p:spPr>
        <p:txBody>
          <a:bodyPr/>
          <a:lstStyle/>
          <a:p>
            <a:pPr marL="502919" indent="-457200" algn="just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Tx/>
              <a:buAutoNum type="arabicPeriod"/>
              <a:defRPr sz="1900"/>
            </a:pPr>
            <a:r>
              <a:rPr lang="ru-RU" dirty="0"/>
              <a:t>Функционируют </a:t>
            </a:r>
            <a:r>
              <a:rPr dirty="0" err="1"/>
              <a:t>официальный</a:t>
            </a:r>
            <a:r>
              <a:rPr dirty="0"/>
              <a:t> </a:t>
            </a:r>
            <a:r>
              <a:rPr dirty="0" err="1"/>
              <a:t>раздел</a:t>
            </a:r>
            <a:r>
              <a:rPr dirty="0"/>
              <a:t> </a:t>
            </a:r>
            <a:r>
              <a:rPr dirty="0" err="1"/>
              <a:t>профсоюзной</a:t>
            </a:r>
            <a:r>
              <a:rPr dirty="0"/>
              <a:t> </a:t>
            </a:r>
            <a:r>
              <a:rPr dirty="0" err="1"/>
              <a:t>организации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официальном</a:t>
            </a:r>
            <a:r>
              <a:rPr dirty="0"/>
              <a:t> </a:t>
            </a:r>
            <a:r>
              <a:rPr dirty="0" err="1"/>
              <a:t>сайте</a:t>
            </a:r>
            <a:r>
              <a:rPr dirty="0"/>
              <a:t> </a:t>
            </a:r>
            <a:r>
              <a:rPr dirty="0" err="1"/>
              <a:t>Института</a:t>
            </a:r>
            <a:r>
              <a:rPr dirty="0"/>
              <a:t> в </a:t>
            </a:r>
            <a:r>
              <a:rPr dirty="0" err="1"/>
              <a:t>сети</a:t>
            </a:r>
            <a:r>
              <a:rPr dirty="0"/>
              <a:t> «</a:t>
            </a:r>
            <a:r>
              <a:rPr dirty="0" err="1"/>
              <a:t>Интернет</a:t>
            </a:r>
            <a:r>
              <a:rPr dirty="0"/>
              <a:t>» 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https://www.pushkin.institute/our_life/profsoyuz/</a:t>
            </a:r>
            <a:r>
              <a:rPr dirty="0"/>
              <a:t> и </a:t>
            </a:r>
            <a:r>
              <a:rPr dirty="0" err="1"/>
              <a:t>официальная</a:t>
            </a:r>
            <a:r>
              <a:rPr dirty="0"/>
              <a:t> </a:t>
            </a:r>
            <a:r>
              <a:rPr dirty="0" err="1"/>
              <a:t>страница</a:t>
            </a:r>
            <a:r>
              <a:rPr dirty="0"/>
              <a:t> </a:t>
            </a:r>
            <a:r>
              <a:rPr dirty="0" err="1"/>
              <a:t>Профсоюзной</a:t>
            </a:r>
            <a:r>
              <a:rPr dirty="0"/>
              <a:t> </a:t>
            </a:r>
            <a:r>
              <a:rPr dirty="0" err="1"/>
              <a:t>организации</a:t>
            </a:r>
            <a:r>
              <a:rPr dirty="0"/>
              <a:t> в </a:t>
            </a:r>
            <a:r>
              <a:rPr dirty="0" err="1"/>
              <a:t>социальной</a:t>
            </a:r>
            <a:r>
              <a:rPr dirty="0"/>
              <a:t> </a:t>
            </a:r>
            <a:r>
              <a:rPr dirty="0" err="1"/>
              <a:t>сети</a:t>
            </a:r>
            <a:r>
              <a:rPr dirty="0"/>
              <a:t> «В</a:t>
            </a:r>
            <a:r>
              <a:rPr lang="ru-RU" dirty="0"/>
              <a:t>К</a:t>
            </a:r>
            <a:r>
              <a:rPr dirty="0" err="1"/>
              <a:t>онтакте</a:t>
            </a:r>
            <a:r>
              <a:rPr dirty="0"/>
              <a:t>» 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https://vk.com/pushkin_inst_profkom</a:t>
            </a:r>
            <a:endParaRPr sz="2100" dirty="0"/>
          </a:p>
          <a:p>
            <a:pPr marL="502919" indent="-457200" algn="just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Tx/>
              <a:buAutoNum type="arabicPeriod"/>
              <a:defRPr sz="1900"/>
            </a:pPr>
            <a:r>
              <a:rPr dirty="0" err="1"/>
              <a:t>Организована</a:t>
            </a:r>
            <a:r>
              <a:rPr dirty="0"/>
              <a:t> </a:t>
            </a:r>
            <a:r>
              <a:rPr dirty="0" err="1"/>
              <a:t>связь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электронной</a:t>
            </a:r>
            <a:r>
              <a:rPr dirty="0"/>
              <a:t> </a:t>
            </a:r>
            <a:r>
              <a:rPr dirty="0" err="1"/>
              <a:t>почте</a:t>
            </a:r>
            <a:r>
              <a:rPr dirty="0"/>
              <a:t> </a:t>
            </a:r>
            <a:r>
              <a:rPr u="sng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profkom@pushkin.institute</a:t>
            </a:r>
            <a:r>
              <a:rPr dirty="0"/>
              <a:t>:</a:t>
            </a:r>
            <a:endParaRPr sz="2900" dirty="0"/>
          </a:p>
          <a:p>
            <a:pPr marL="902969" lvl="1" indent="-457200" algn="just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Char char="•"/>
              <a:defRPr sz="2000"/>
            </a:pPr>
            <a:r>
              <a:rPr sz="1900" dirty="0"/>
              <a:t>e-mail-</a:t>
            </a:r>
            <a:r>
              <a:rPr sz="1900" dirty="0" err="1"/>
              <a:t>рассылки</a:t>
            </a:r>
            <a:r>
              <a:rPr sz="1900" dirty="0"/>
              <a:t> с </a:t>
            </a:r>
            <a:r>
              <a:rPr sz="1900" dirty="0" err="1"/>
              <a:t>информацией</a:t>
            </a:r>
            <a:r>
              <a:rPr sz="1900" dirty="0"/>
              <a:t> о </a:t>
            </a:r>
            <a:r>
              <a:rPr sz="1900" dirty="0" err="1"/>
              <a:t>деятельности</a:t>
            </a:r>
            <a:r>
              <a:rPr sz="1900" dirty="0"/>
              <a:t> </a:t>
            </a:r>
            <a:r>
              <a:rPr sz="1900" dirty="0" err="1"/>
              <a:t>Профсоюза</a:t>
            </a:r>
            <a:r>
              <a:rPr sz="1900" dirty="0"/>
              <a:t> и </a:t>
            </a:r>
            <a:r>
              <a:rPr sz="1900" dirty="0" err="1"/>
              <a:t>Профорганизации</a:t>
            </a:r>
            <a:r>
              <a:rPr sz="1900" dirty="0"/>
              <a:t>, в </a:t>
            </a:r>
            <a:r>
              <a:rPr sz="1900" dirty="0" err="1"/>
              <a:t>т.ч</a:t>
            </a:r>
            <a:r>
              <a:rPr sz="1900" dirty="0"/>
              <a:t>. о </a:t>
            </a:r>
            <a:r>
              <a:rPr sz="1900" dirty="0" err="1"/>
              <a:t>текущих</a:t>
            </a:r>
            <a:r>
              <a:rPr sz="1900" dirty="0"/>
              <a:t> и </a:t>
            </a:r>
            <a:r>
              <a:rPr sz="1900" dirty="0" err="1"/>
              <a:t>предстоящих</a:t>
            </a:r>
            <a:r>
              <a:rPr sz="1900" dirty="0"/>
              <a:t> </a:t>
            </a:r>
            <a:r>
              <a:rPr sz="1900" dirty="0" err="1"/>
              <a:t>мероприятиях</a:t>
            </a:r>
            <a:r>
              <a:rPr sz="1900" dirty="0"/>
              <a:t>;</a:t>
            </a:r>
          </a:p>
          <a:p>
            <a:pPr marL="902969" lvl="1" indent="-457200" algn="just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Char char="•"/>
              <a:defRPr sz="2000"/>
            </a:pPr>
            <a:r>
              <a:rPr sz="1900" dirty="0" err="1"/>
              <a:t>рассмотрение</a:t>
            </a:r>
            <a:r>
              <a:rPr sz="1900" dirty="0"/>
              <a:t> </a:t>
            </a:r>
            <a:r>
              <a:rPr sz="1900" dirty="0" err="1"/>
              <a:t>рекомендаций</a:t>
            </a:r>
            <a:r>
              <a:rPr sz="1900" dirty="0"/>
              <a:t> и </a:t>
            </a:r>
            <a:r>
              <a:rPr sz="1900" dirty="0" err="1"/>
              <a:t>ответы</a:t>
            </a:r>
            <a:r>
              <a:rPr sz="1900" dirty="0"/>
              <a:t> </a:t>
            </a:r>
            <a:r>
              <a:rPr sz="1900" dirty="0" err="1"/>
              <a:t>на</a:t>
            </a:r>
            <a:r>
              <a:rPr sz="1900" dirty="0"/>
              <a:t> </a:t>
            </a:r>
            <a:r>
              <a:rPr sz="1900" dirty="0" err="1"/>
              <a:t>вопросы</a:t>
            </a:r>
            <a:r>
              <a:rPr sz="1900" dirty="0"/>
              <a:t> </a:t>
            </a:r>
            <a:r>
              <a:rPr sz="1900" dirty="0" err="1"/>
              <a:t>членов</a:t>
            </a:r>
            <a:r>
              <a:rPr sz="1900" dirty="0"/>
              <a:t> </a:t>
            </a:r>
            <a:r>
              <a:rPr sz="1900" dirty="0" err="1"/>
              <a:t>Профсоюза</a:t>
            </a:r>
            <a:r>
              <a:rPr sz="1900" dirty="0"/>
              <a:t>, </a:t>
            </a:r>
            <a:r>
              <a:rPr sz="1900" dirty="0" err="1"/>
              <a:t>поступающие</a:t>
            </a:r>
            <a:r>
              <a:rPr sz="1900" dirty="0"/>
              <a:t> </a:t>
            </a:r>
            <a:r>
              <a:rPr sz="1900" dirty="0" err="1"/>
              <a:t>по</a:t>
            </a:r>
            <a:r>
              <a:rPr sz="1900" dirty="0"/>
              <a:t> </a:t>
            </a:r>
            <a:r>
              <a:rPr sz="1900" dirty="0" err="1"/>
              <a:t>электронной</a:t>
            </a:r>
            <a:r>
              <a:rPr sz="1900" dirty="0"/>
              <a:t> </a:t>
            </a:r>
            <a:r>
              <a:rPr sz="1900" dirty="0" err="1"/>
              <a:t>почте</a:t>
            </a:r>
            <a:r>
              <a:rPr sz="1900" dirty="0"/>
              <a:t> (</a:t>
            </a:r>
            <a:r>
              <a:rPr sz="1900" dirty="0" err="1"/>
              <a:t>обратная</a:t>
            </a:r>
            <a:r>
              <a:rPr sz="1900" dirty="0"/>
              <a:t> </a:t>
            </a:r>
            <a:r>
              <a:rPr sz="1900" dirty="0" err="1"/>
              <a:t>связь</a:t>
            </a:r>
            <a:r>
              <a:rPr sz="1900" dirty="0"/>
              <a:t>),</a:t>
            </a:r>
          </a:p>
          <a:p>
            <a:pPr marL="902969" lvl="1" indent="-457200" algn="just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Char char="•"/>
              <a:defRPr sz="2000"/>
            </a:pPr>
            <a:r>
              <a:rPr sz="1900" dirty="0" err="1"/>
              <a:t>организация</a:t>
            </a:r>
            <a:r>
              <a:rPr sz="1900" dirty="0"/>
              <a:t> </a:t>
            </a:r>
            <a:r>
              <a:rPr sz="1900" dirty="0" err="1"/>
              <a:t>онлайн-опросов</a:t>
            </a:r>
            <a:r>
              <a:rPr sz="1900" dirty="0"/>
              <a:t> (</a:t>
            </a:r>
            <a:r>
              <a:rPr sz="1900" dirty="0" err="1"/>
              <a:t>голосований</a:t>
            </a:r>
            <a:r>
              <a:rPr sz="1900" dirty="0"/>
              <a:t> и </a:t>
            </a:r>
            <a:r>
              <a:rPr sz="1900" dirty="0" err="1"/>
              <a:t>анкетирований</a:t>
            </a:r>
            <a:r>
              <a:rPr sz="1900" dirty="0"/>
              <a:t>) </a:t>
            </a:r>
            <a:r>
              <a:rPr sz="1900" dirty="0" err="1"/>
              <a:t>по</a:t>
            </a:r>
            <a:r>
              <a:rPr sz="1900" dirty="0"/>
              <a:t> </a:t>
            </a:r>
            <a:r>
              <a:rPr sz="1900" dirty="0" err="1"/>
              <a:t>вопросам</a:t>
            </a:r>
            <a:r>
              <a:rPr sz="1900" dirty="0"/>
              <a:t>, </a:t>
            </a:r>
            <a:r>
              <a:rPr sz="1900" dirty="0" err="1"/>
              <a:t>входящим</a:t>
            </a:r>
            <a:r>
              <a:rPr sz="1900" dirty="0"/>
              <a:t> в </a:t>
            </a:r>
            <a:r>
              <a:rPr sz="1900" dirty="0" err="1"/>
              <a:t>сферу</a:t>
            </a:r>
            <a:r>
              <a:rPr sz="1900" dirty="0"/>
              <a:t> </a:t>
            </a:r>
            <a:r>
              <a:rPr sz="1900" dirty="0" err="1"/>
              <a:t>деятельности</a:t>
            </a:r>
            <a:r>
              <a:rPr sz="1900" dirty="0"/>
              <a:t> </a:t>
            </a:r>
            <a:r>
              <a:rPr sz="1900" dirty="0" err="1"/>
              <a:t>Профорганизации</a:t>
            </a:r>
            <a:r>
              <a:rPr sz="1900" dirty="0"/>
              <a:t>.</a:t>
            </a:r>
          </a:p>
        </p:txBody>
      </p:sp>
      <p:pic>
        <p:nvPicPr>
          <p:cNvPr id="141" name="Picture 2" descr="Picture 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30196" y="548679"/>
            <a:ext cx="1968501" cy="6588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Заголовок 1"/>
          <p:cNvSpPr txBox="1">
            <a:spLocks noGrp="1"/>
          </p:cNvSpPr>
          <p:nvPr>
            <p:ph type="title"/>
          </p:nvPr>
        </p:nvSpPr>
        <p:spPr>
          <a:xfrm>
            <a:off x="269153" y="68530"/>
            <a:ext cx="6696744" cy="1143001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rPr dirty="0" err="1">
                <a:solidFill>
                  <a:schemeClr val="tx1"/>
                </a:solidFill>
              </a:rPr>
              <a:t>Информационная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работа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50" name="Прямоугольник 4"/>
          <p:cNvSpPr/>
          <p:nvPr/>
        </p:nvSpPr>
        <p:spPr>
          <a:xfrm>
            <a:off x="298342" y="995506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1" name="Объект 2"/>
          <p:cNvSpPr txBox="1">
            <a:spLocks noGrp="1"/>
          </p:cNvSpPr>
          <p:nvPr>
            <p:ph type="body" idx="1"/>
          </p:nvPr>
        </p:nvSpPr>
        <p:spPr>
          <a:xfrm>
            <a:off x="179512" y="1183813"/>
            <a:ext cx="8759792" cy="5655604"/>
          </a:xfrm>
          <a:prstGeom prst="rect">
            <a:avLst/>
          </a:prstGeom>
        </p:spPr>
        <p:txBody>
          <a:bodyPr/>
          <a:lstStyle/>
          <a:p>
            <a:pPr marL="0" indent="44805" defTabSz="896111">
              <a:lnSpc>
                <a:spcPct val="90000"/>
              </a:lnSpc>
              <a:spcBef>
                <a:spcPts val="300"/>
              </a:spcBef>
              <a:buSzTx/>
              <a:buNone/>
              <a:defRPr sz="1666" b="1">
                <a:solidFill>
                  <a:srgbClr val="C00000"/>
                </a:solidFill>
              </a:defRPr>
            </a:pPr>
            <a:r>
              <a:rPr dirty="0" err="1"/>
              <a:t>Официальная</a:t>
            </a:r>
            <a:r>
              <a:rPr dirty="0"/>
              <a:t> </a:t>
            </a:r>
            <a:r>
              <a:rPr dirty="0" err="1"/>
              <a:t>страница</a:t>
            </a:r>
            <a:r>
              <a:rPr dirty="0"/>
              <a:t> </a:t>
            </a:r>
            <a:r>
              <a:rPr dirty="0" err="1"/>
              <a:t>Профсоюзной</a:t>
            </a:r>
            <a:r>
              <a:rPr dirty="0"/>
              <a:t> </a:t>
            </a:r>
            <a:r>
              <a:rPr dirty="0" err="1"/>
              <a:t>организации</a:t>
            </a:r>
            <a:r>
              <a:rPr dirty="0"/>
              <a:t> в </a:t>
            </a:r>
            <a:r>
              <a:rPr dirty="0" err="1"/>
              <a:t>социальной</a:t>
            </a:r>
            <a:r>
              <a:rPr dirty="0"/>
              <a:t> </a:t>
            </a:r>
            <a:r>
              <a:rPr dirty="0" err="1"/>
              <a:t>сети</a:t>
            </a:r>
            <a:r>
              <a:rPr dirty="0"/>
              <a:t> «В</a:t>
            </a:r>
            <a:r>
              <a:rPr lang="ru-RU" dirty="0"/>
              <a:t>К</a:t>
            </a:r>
            <a:r>
              <a:rPr dirty="0" err="1"/>
              <a:t>онтакте</a:t>
            </a:r>
            <a:r>
              <a:rPr dirty="0"/>
              <a:t>» 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https://vk.com/pushkin_inst_profkom</a:t>
            </a:r>
            <a:endParaRPr sz="1960" dirty="0"/>
          </a:p>
          <a:p>
            <a:pPr marL="0" indent="44805" algn="just" defTabSz="896111">
              <a:lnSpc>
                <a:spcPct val="99000"/>
              </a:lnSpc>
              <a:spcBef>
                <a:spcPts val="0"/>
              </a:spcBef>
              <a:buSzTx/>
              <a:buNone/>
              <a:defRPr sz="1960" b="1"/>
            </a:pPr>
            <a:endParaRPr dirty="0"/>
          </a:p>
          <a:p>
            <a:pPr marL="0" indent="44805" algn="just" defTabSz="896111">
              <a:lnSpc>
                <a:spcPct val="99000"/>
              </a:lnSpc>
              <a:spcBef>
                <a:spcPts val="0"/>
              </a:spcBef>
              <a:buSzTx/>
              <a:buNone/>
              <a:defRPr sz="1666" b="1"/>
            </a:pPr>
            <a:r>
              <a:rPr dirty="0"/>
              <a:t>В 202</a:t>
            </a:r>
            <a:r>
              <a:rPr lang="ru-RU" dirty="0"/>
              <a:t>2</a:t>
            </a:r>
            <a:r>
              <a:rPr dirty="0"/>
              <a:t> </a:t>
            </a:r>
            <a:r>
              <a:rPr dirty="0" err="1"/>
              <a:t>году</a:t>
            </a:r>
            <a:r>
              <a:rPr dirty="0"/>
              <a:t> ВК-</a:t>
            </a:r>
            <a:r>
              <a:rPr dirty="0" err="1"/>
              <a:t>страницу</a:t>
            </a:r>
            <a:r>
              <a:rPr dirty="0"/>
              <a:t> </a:t>
            </a:r>
            <a:r>
              <a:rPr dirty="0" err="1"/>
              <a:t>Профорганизации</a:t>
            </a:r>
            <a:r>
              <a:rPr dirty="0"/>
              <a:t> </a:t>
            </a:r>
            <a:r>
              <a:rPr dirty="0" err="1"/>
              <a:t>посещали</a:t>
            </a:r>
            <a:r>
              <a:rPr dirty="0"/>
              <a:t> </a:t>
            </a:r>
            <a:endParaRPr sz="2646" dirty="0"/>
          </a:p>
          <a:p>
            <a:pPr marL="0" indent="44805" algn="just" defTabSz="896111">
              <a:lnSpc>
                <a:spcPct val="99000"/>
              </a:lnSpc>
              <a:spcBef>
                <a:spcPts val="0"/>
              </a:spcBef>
              <a:buSzTx/>
              <a:buNone/>
              <a:defRPr sz="1666" b="1"/>
            </a:pPr>
            <a:r>
              <a:rPr dirty="0"/>
              <a:t>108 </a:t>
            </a:r>
            <a:r>
              <a:rPr dirty="0" err="1"/>
              <a:t>подписчиков</a:t>
            </a:r>
            <a:r>
              <a:rPr dirty="0"/>
              <a:t>.</a:t>
            </a:r>
            <a:endParaRPr sz="1960" dirty="0"/>
          </a:p>
          <a:p>
            <a:pPr marL="0" indent="44805" algn="just" defTabSz="896111">
              <a:lnSpc>
                <a:spcPct val="99000"/>
              </a:lnSpc>
              <a:spcBef>
                <a:spcPts val="0"/>
              </a:spcBef>
              <a:buSzTx/>
              <a:buNone/>
              <a:defRPr sz="1666" b="1"/>
            </a:pPr>
            <a:r>
              <a:rPr dirty="0"/>
              <a:t>В </a:t>
            </a:r>
            <a:r>
              <a:rPr dirty="0" err="1"/>
              <a:t>течение</a:t>
            </a:r>
            <a:r>
              <a:rPr dirty="0"/>
              <a:t> </a:t>
            </a:r>
            <a:r>
              <a:rPr dirty="0" err="1"/>
              <a:t>года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странице</a:t>
            </a:r>
            <a:r>
              <a:rPr dirty="0"/>
              <a:t> </a:t>
            </a:r>
            <a:r>
              <a:rPr dirty="0" err="1"/>
              <a:t>было</a:t>
            </a:r>
            <a:r>
              <a:rPr dirty="0"/>
              <a:t> </a:t>
            </a:r>
            <a:r>
              <a:rPr dirty="0" err="1"/>
              <a:t>размещено</a:t>
            </a:r>
            <a:r>
              <a:rPr dirty="0"/>
              <a:t> </a:t>
            </a:r>
            <a:r>
              <a:rPr lang="ru-RU" dirty="0"/>
              <a:t>9</a:t>
            </a:r>
            <a:r>
              <a:rPr dirty="0"/>
              <a:t> </a:t>
            </a:r>
            <a:r>
              <a:rPr dirty="0" err="1"/>
              <a:t>постов</a:t>
            </a:r>
            <a:r>
              <a:rPr dirty="0"/>
              <a:t>.</a:t>
            </a:r>
            <a:endParaRPr sz="2646" dirty="0"/>
          </a:p>
          <a:p>
            <a:pPr marL="0" indent="44805" algn="just" defTabSz="896111">
              <a:lnSpc>
                <a:spcPct val="99000"/>
              </a:lnSpc>
              <a:spcBef>
                <a:spcPts val="0"/>
              </a:spcBef>
              <a:buSzTx/>
              <a:buNone/>
              <a:defRPr sz="1666" b="1">
                <a:solidFill>
                  <a:srgbClr val="C00000"/>
                </a:solidFill>
              </a:defRPr>
            </a:pPr>
            <a:r>
              <a:rPr dirty="0" err="1"/>
              <a:t>Назначение</a:t>
            </a:r>
            <a:r>
              <a:rPr dirty="0"/>
              <a:t> ВК-</a:t>
            </a:r>
            <a:r>
              <a:rPr dirty="0" err="1"/>
              <a:t>страницы</a:t>
            </a:r>
            <a:r>
              <a:rPr dirty="0"/>
              <a:t> – </a:t>
            </a:r>
            <a:r>
              <a:rPr b="0" dirty="0" err="1">
                <a:solidFill>
                  <a:srgbClr val="000000"/>
                </a:solidFill>
              </a:rPr>
              <a:t>дополнительная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площадка</a:t>
            </a:r>
            <a:r>
              <a:rPr b="0" dirty="0">
                <a:solidFill>
                  <a:srgbClr val="000000"/>
                </a:solidFill>
              </a:rPr>
              <a:t> </a:t>
            </a:r>
            <a:endParaRPr sz="2646" dirty="0"/>
          </a:p>
          <a:p>
            <a:pPr marL="0" indent="44805" algn="just" defTabSz="896111">
              <a:lnSpc>
                <a:spcPct val="99000"/>
              </a:lnSpc>
              <a:spcBef>
                <a:spcPts val="0"/>
              </a:spcBef>
              <a:buSzTx/>
              <a:buNone/>
              <a:defRPr sz="1666"/>
            </a:pP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взаимодействия</a:t>
            </a:r>
            <a:r>
              <a:rPr dirty="0"/>
              <a:t> с </a:t>
            </a:r>
            <a:r>
              <a:rPr dirty="0" err="1"/>
              <a:t>работниками</a:t>
            </a:r>
            <a:r>
              <a:rPr dirty="0"/>
              <a:t> и </a:t>
            </a:r>
            <a:r>
              <a:rPr dirty="0" err="1"/>
              <a:t>студентами</a:t>
            </a:r>
            <a:r>
              <a:rPr dirty="0"/>
              <a:t> </a:t>
            </a:r>
            <a:endParaRPr sz="1960" dirty="0"/>
          </a:p>
          <a:p>
            <a:pPr marL="0" indent="44805" algn="just" defTabSz="896111">
              <a:lnSpc>
                <a:spcPct val="99000"/>
              </a:lnSpc>
              <a:spcBef>
                <a:spcPts val="0"/>
              </a:spcBef>
              <a:buSzTx/>
              <a:buNone/>
              <a:defRPr sz="1666"/>
            </a:pPr>
            <a:r>
              <a:rPr dirty="0" err="1"/>
              <a:t>Института</a:t>
            </a:r>
            <a:r>
              <a:rPr dirty="0"/>
              <a:t> –  </a:t>
            </a:r>
            <a:r>
              <a:rPr dirty="0" err="1"/>
              <a:t>членами</a:t>
            </a:r>
            <a:r>
              <a:rPr dirty="0"/>
              <a:t> </a:t>
            </a:r>
            <a:r>
              <a:rPr dirty="0" err="1"/>
              <a:t>Профсоюза</a:t>
            </a:r>
            <a:r>
              <a:rPr dirty="0"/>
              <a:t> </a:t>
            </a:r>
            <a:endParaRPr sz="1960" dirty="0"/>
          </a:p>
          <a:p>
            <a:pPr marL="0" indent="44805" algn="just" defTabSz="896111">
              <a:lnSpc>
                <a:spcPct val="99000"/>
              </a:lnSpc>
              <a:spcBef>
                <a:spcPts val="0"/>
              </a:spcBef>
              <a:buSzTx/>
              <a:buNone/>
              <a:defRPr sz="1666"/>
            </a:pP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следующим</a:t>
            </a:r>
            <a:r>
              <a:rPr dirty="0"/>
              <a:t> </a:t>
            </a:r>
            <a:r>
              <a:rPr dirty="0" err="1"/>
              <a:t>направлениям</a:t>
            </a:r>
            <a:r>
              <a:rPr dirty="0"/>
              <a:t>:</a:t>
            </a:r>
            <a:endParaRPr sz="2646" dirty="0"/>
          </a:p>
          <a:p>
            <a:pPr marL="380847" indent="-336042" algn="just" defTabSz="896111">
              <a:lnSpc>
                <a:spcPct val="99000"/>
              </a:lnSpc>
              <a:spcBef>
                <a:spcPts val="0"/>
              </a:spcBef>
              <a:buClr>
                <a:srgbClr val="C3260C"/>
              </a:buClr>
              <a:buSzPct val="130000"/>
              <a:defRPr sz="1666"/>
            </a:pPr>
            <a:r>
              <a:rPr dirty="0" err="1"/>
              <a:t>информирование</a:t>
            </a:r>
            <a:r>
              <a:rPr dirty="0"/>
              <a:t> о </a:t>
            </a:r>
            <a:r>
              <a:rPr dirty="0" err="1"/>
              <a:t>деятельности</a:t>
            </a:r>
            <a:r>
              <a:rPr dirty="0"/>
              <a:t> </a:t>
            </a:r>
            <a:r>
              <a:rPr dirty="0" err="1"/>
              <a:t>Профорганизации</a:t>
            </a:r>
            <a:r>
              <a:rPr dirty="0"/>
              <a:t> и </a:t>
            </a:r>
            <a:r>
              <a:rPr dirty="0" err="1"/>
              <a:t>вышестоящих</a:t>
            </a:r>
            <a:r>
              <a:rPr dirty="0"/>
              <a:t> </a:t>
            </a:r>
            <a:r>
              <a:rPr dirty="0" err="1"/>
              <a:t>профсоюзных</a:t>
            </a:r>
            <a:r>
              <a:rPr dirty="0"/>
              <a:t> </a:t>
            </a:r>
            <a:r>
              <a:rPr dirty="0" err="1"/>
              <a:t>объединений</a:t>
            </a:r>
            <a:r>
              <a:rPr dirty="0"/>
              <a:t>, о </a:t>
            </a:r>
            <a:r>
              <a:rPr dirty="0" err="1"/>
              <a:t>прошедших</a:t>
            </a:r>
            <a:r>
              <a:rPr dirty="0"/>
              <a:t> и </a:t>
            </a:r>
            <a:r>
              <a:rPr dirty="0" err="1"/>
              <a:t>предстоящих</a:t>
            </a:r>
            <a:r>
              <a:rPr dirty="0"/>
              <a:t> </a:t>
            </a:r>
            <a:r>
              <a:rPr dirty="0" err="1"/>
              <a:t>профсоюзных</a:t>
            </a:r>
            <a:r>
              <a:rPr dirty="0"/>
              <a:t> </a:t>
            </a:r>
            <a:r>
              <a:rPr dirty="0" err="1"/>
              <a:t>мероприятиях</a:t>
            </a:r>
            <a:r>
              <a:rPr dirty="0"/>
              <a:t>, о </a:t>
            </a:r>
            <a:r>
              <a:rPr dirty="0" err="1"/>
              <a:t>возможностях</a:t>
            </a:r>
            <a:r>
              <a:rPr dirty="0"/>
              <a:t> и </a:t>
            </a:r>
            <a:r>
              <a:rPr dirty="0" err="1"/>
              <a:t>преимуществах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членов</a:t>
            </a:r>
            <a:r>
              <a:rPr dirty="0"/>
              <a:t> </a:t>
            </a:r>
            <a:r>
              <a:rPr dirty="0" err="1"/>
              <a:t>Профсоюза</a:t>
            </a:r>
            <a:r>
              <a:rPr dirty="0"/>
              <a:t>,</a:t>
            </a:r>
            <a:endParaRPr sz="2646" dirty="0"/>
          </a:p>
          <a:p>
            <a:pPr marL="380847" indent="-336042" algn="just" defTabSz="896111">
              <a:lnSpc>
                <a:spcPct val="99000"/>
              </a:lnSpc>
              <a:spcBef>
                <a:spcPts val="0"/>
              </a:spcBef>
              <a:buClr>
                <a:srgbClr val="C3260C"/>
              </a:buClr>
              <a:buSzPct val="130000"/>
              <a:defRPr sz="1666"/>
            </a:pPr>
            <a:r>
              <a:rPr dirty="0" err="1"/>
              <a:t>информационная</a:t>
            </a:r>
            <a:r>
              <a:rPr dirty="0"/>
              <a:t> и </a:t>
            </a:r>
            <a:r>
              <a:rPr dirty="0" err="1"/>
              <a:t>агитационная</a:t>
            </a:r>
            <a:r>
              <a:rPr dirty="0"/>
              <a:t> </a:t>
            </a:r>
            <a:r>
              <a:rPr dirty="0" err="1"/>
              <a:t>работа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привлечению</a:t>
            </a:r>
            <a:r>
              <a:rPr dirty="0"/>
              <a:t> в </a:t>
            </a:r>
            <a:r>
              <a:rPr dirty="0" err="1"/>
              <a:t>Профсоюз</a:t>
            </a:r>
            <a:r>
              <a:rPr dirty="0"/>
              <a:t> </a:t>
            </a:r>
            <a:r>
              <a:rPr dirty="0" err="1"/>
              <a:t>новых</a:t>
            </a:r>
            <a:r>
              <a:rPr dirty="0"/>
              <a:t> </a:t>
            </a:r>
            <a:r>
              <a:rPr dirty="0" err="1"/>
              <a:t>членов</a:t>
            </a:r>
            <a:r>
              <a:rPr dirty="0"/>
              <a:t> и </a:t>
            </a:r>
            <a:r>
              <a:rPr dirty="0" err="1"/>
              <a:t>пополнению</a:t>
            </a:r>
            <a:r>
              <a:rPr dirty="0"/>
              <a:t> </a:t>
            </a:r>
            <a:r>
              <a:rPr dirty="0" err="1"/>
              <a:t>профактива</a:t>
            </a:r>
            <a:r>
              <a:rPr dirty="0"/>
              <a:t>,</a:t>
            </a:r>
            <a:endParaRPr sz="2646" dirty="0"/>
          </a:p>
          <a:p>
            <a:pPr marL="380847" indent="-336042" algn="just" defTabSz="896111">
              <a:lnSpc>
                <a:spcPct val="99000"/>
              </a:lnSpc>
              <a:spcBef>
                <a:spcPts val="0"/>
              </a:spcBef>
              <a:buClr>
                <a:srgbClr val="C3260C"/>
              </a:buClr>
              <a:buSzPct val="130000"/>
              <a:defRPr sz="1666"/>
            </a:pPr>
            <a:r>
              <a:rPr dirty="0" err="1"/>
              <a:t>обратная</a:t>
            </a:r>
            <a:r>
              <a:rPr dirty="0"/>
              <a:t> </a:t>
            </a:r>
            <a:r>
              <a:rPr dirty="0" err="1"/>
              <a:t>связь</a:t>
            </a:r>
            <a:r>
              <a:rPr dirty="0"/>
              <a:t> с </a:t>
            </a:r>
            <a:r>
              <a:rPr dirty="0" err="1"/>
              <a:t>членами</a:t>
            </a:r>
            <a:r>
              <a:rPr dirty="0"/>
              <a:t> </a:t>
            </a:r>
            <a:r>
              <a:rPr dirty="0" err="1"/>
              <a:t>профсоюза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вопросам</a:t>
            </a:r>
            <a:r>
              <a:rPr dirty="0"/>
              <a:t>, </a:t>
            </a:r>
            <a:r>
              <a:rPr dirty="0" err="1"/>
              <a:t>входящим</a:t>
            </a:r>
            <a:r>
              <a:rPr dirty="0"/>
              <a:t> в </a:t>
            </a:r>
            <a:r>
              <a:rPr dirty="0" err="1"/>
              <a:t>компетенцию</a:t>
            </a:r>
            <a:r>
              <a:rPr dirty="0"/>
              <a:t> </a:t>
            </a:r>
            <a:r>
              <a:rPr dirty="0" err="1"/>
              <a:t>профорганизации</a:t>
            </a:r>
            <a:r>
              <a:rPr dirty="0"/>
              <a:t>.</a:t>
            </a:r>
            <a:endParaRPr sz="1960" dirty="0"/>
          </a:p>
          <a:p>
            <a:pPr marL="336042" indent="-291236" algn="just" defTabSz="896111">
              <a:lnSpc>
                <a:spcPct val="99000"/>
              </a:lnSpc>
              <a:spcBef>
                <a:spcPts val="0"/>
              </a:spcBef>
              <a:buSzTx/>
              <a:buNone/>
              <a:defRPr sz="1666" b="1">
                <a:solidFill>
                  <a:srgbClr val="C00000"/>
                </a:solidFill>
              </a:defRPr>
            </a:pPr>
            <a:r>
              <a:rPr dirty="0" err="1"/>
              <a:t>Страница</a:t>
            </a:r>
            <a:r>
              <a:rPr dirty="0"/>
              <a:t> </a:t>
            </a:r>
            <a:r>
              <a:rPr dirty="0" err="1"/>
              <a:t>студенческой</a:t>
            </a:r>
            <a:r>
              <a:rPr dirty="0"/>
              <a:t> </a:t>
            </a:r>
            <a:r>
              <a:rPr dirty="0" err="1"/>
              <a:t>секции</a:t>
            </a:r>
            <a:r>
              <a:rPr dirty="0"/>
              <a:t> </a:t>
            </a:r>
            <a:r>
              <a:rPr dirty="0" err="1"/>
              <a:t>Профсоюзной</a:t>
            </a:r>
            <a:r>
              <a:rPr dirty="0"/>
              <a:t> </a:t>
            </a:r>
            <a:r>
              <a:rPr dirty="0" err="1"/>
              <a:t>организации</a:t>
            </a:r>
            <a:r>
              <a:rPr dirty="0"/>
              <a:t> в </a:t>
            </a:r>
            <a:r>
              <a:rPr dirty="0" err="1"/>
              <a:t>социальной</a:t>
            </a:r>
            <a:r>
              <a:rPr dirty="0"/>
              <a:t> </a:t>
            </a:r>
            <a:r>
              <a:rPr dirty="0" err="1"/>
              <a:t>сети</a:t>
            </a:r>
            <a:r>
              <a:rPr dirty="0"/>
              <a:t> «В</a:t>
            </a:r>
            <a:r>
              <a:rPr lang="ru-RU" dirty="0"/>
              <a:t>К</a:t>
            </a:r>
            <a:r>
              <a:rPr dirty="0" err="1"/>
              <a:t>онтакте</a:t>
            </a:r>
            <a:r>
              <a:rPr dirty="0"/>
              <a:t>» 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https://vk.com/profsoyuz_pushkina</a:t>
            </a:r>
            <a:r>
              <a:rPr dirty="0"/>
              <a:t> </a:t>
            </a:r>
            <a:r>
              <a:rPr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695 </a:t>
            </a:r>
            <a:r>
              <a:rPr dirty="0" err="1">
                <a:solidFill>
                  <a:srgbClr val="000000"/>
                </a:solidFill>
              </a:rPr>
              <a:t>подписчиков</a:t>
            </a:r>
            <a:r>
              <a:rPr dirty="0">
                <a:solidFill>
                  <a:srgbClr val="000000"/>
                </a:solidFill>
              </a:rPr>
              <a:t>, </a:t>
            </a:r>
            <a:r>
              <a:rPr dirty="0" err="1">
                <a:solidFill>
                  <a:srgbClr val="000000"/>
                </a:solidFill>
              </a:rPr>
              <a:t>еженедельная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публикация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посто</a:t>
            </a:r>
            <a:r>
              <a:rPr lang="ru-RU" dirty="0">
                <a:solidFill>
                  <a:srgbClr val="000000"/>
                </a:solidFill>
              </a:rPr>
              <a:t>в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о деятельности студенческой секции, возможностях для студентов – членов Профсоюза, об общественной активности, досуге и других вопросах, интересующих студентов)</a:t>
            </a:r>
          </a:p>
        </p:txBody>
      </p:sp>
      <p:pic>
        <p:nvPicPr>
          <p:cNvPr id="152" name="Picture 2" descr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70803" y="330344"/>
            <a:ext cx="1968501" cy="6651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Picture 2" descr="Picture 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1556791"/>
            <a:ext cx="3148482" cy="196346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2208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Заголовок 1"/>
          <p:cNvSpPr txBox="1">
            <a:spLocks noGrp="1"/>
          </p:cNvSpPr>
          <p:nvPr>
            <p:ph type="title"/>
          </p:nvPr>
        </p:nvSpPr>
        <p:spPr>
          <a:xfrm>
            <a:off x="269153" y="68530"/>
            <a:ext cx="6696744" cy="1143001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rPr dirty="0" err="1">
                <a:solidFill>
                  <a:schemeClr val="tx1"/>
                </a:solidFill>
              </a:rPr>
              <a:t>Информационная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работа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56" name="Прямоугольник 4"/>
          <p:cNvSpPr/>
          <p:nvPr/>
        </p:nvSpPr>
        <p:spPr>
          <a:xfrm>
            <a:off x="251519" y="1063275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7" name="Объект 2"/>
          <p:cNvSpPr txBox="1">
            <a:spLocks noGrp="1"/>
          </p:cNvSpPr>
          <p:nvPr>
            <p:ph type="body" idx="1"/>
          </p:nvPr>
        </p:nvSpPr>
        <p:spPr>
          <a:xfrm>
            <a:off x="251519" y="1279299"/>
            <a:ext cx="8712968" cy="5578702"/>
          </a:xfrm>
          <a:prstGeom prst="rect">
            <a:avLst/>
          </a:prstGeom>
        </p:spPr>
        <p:txBody>
          <a:bodyPr/>
          <a:lstStyle/>
          <a:p>
            <a:pPr marL="0" indent="45719">
              <a:spcBef>
                <a:spcPts val="0"/>
              </a:spcBef>
              <a:buSzTx/>
              <a:buNone/>
              <a:defRPr sz="2200" b="1">
                <a:solidFill>
                  <a:srgbClr val="C00000"/>
                </a:solidFill>
              </a:defRPr>
            </a:pPr>
            <a:r>
              <a:rPr dirty="0"/>
              <a:t>Email-</a:t>
            </a:r>
            <a:r>
              <a:rPr dirty="0" err="1"/>
              <a:t>рассылки</a:t>
            </a:r>
            <a:r>
              <a:rPr dirty="0"/>
              <a:t> </a:t>
            </a:r>
            <a:r>
              <a:rPr dirty="0" err="1"/>
              <a:t>членам</a:t>
            </a:r>
            <a:r>
              <a:rPr dirty="0"/>
              <a:t> </a:t>
            </a:r>
            <a:r>
              <a:rPr dirty="0" err="1"/>
              <a:t>профсоюзной</a:t>
            </a:r>
            <a:r>
              <a:rPr dirty="0"/>
              <a:t> </a:t>
            </a:r>
            <a:r>
              <a:rPr dirty="0" err="1"/>
              <a:t>организации</a:t>
            </a:r>
            <a:r>
              <a:rPr dirty="0"/>
              <a:t>, </a:t>
            </a:r>
            <a:r>
              <a:rPr dirty="0" err="1"/>
              <a:t>онлайн-опросы</a:t>
            </a:r>
            <a:r>
              <a:rPr dirty="0"/>
              <a:t>, </a:t>
            </a:r>
            <a:r>
              <a:rPr dirty="0" err="1"/>
              <a:t>ответы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входящие</a:t>
            </a:r>
            <a:r>
              <a:rPr dirty="0"/>
              <a:t> </a:t>
            </a:r>
            <a:r>
              <a:rPr dirty="0" err="1"/>
              <a:t>сообщения</a:t>
            </a:r>
            <a:endParaRPr dirty="0"/>
          </a:p>
          <a:p>
            <a:pPr marL="0" indent="45719">
              <a:spcBef>
                <a:spcPts val="0"/>
              </a:spcBef>
              <a:buSzTx/>
              <a:buNone/>
              <a:defRPr sz="2200" b="1"/>
            </a:pPr>
            <a:r>
              <a:rPr u="sng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profkom@pushkin.institute</a:t>
            </a:r>
            <a:endParaRPr u="sng"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hlinkClick r:id="rId2"/>
            </a:endParaRPr>
          </a:p>
          <a:p>
            <a:pPr marL="0" indent="45719">
              <a:spcBef>
                <a:spcPts val="0"/>
              </a:spcBef>
              <a:buSzTx/>
              <a:buNone/>
              <a:defRPr sz="2000"/>
            </a:pPr>
            <a:r>
              <a:rPr dirty="0"/>
              <a:t>В 202</a:t>
            </a:r>
            <a:r>
              <a:rPr lang="ru-RU" dirty="0"/>
              <a:t>2</a:t>
            </a:r>
            <a:r>
              <a:rPr dirty="0"/>
              <a:t> </a:t>
            </a:r>
            <a:r>
              <a:rPr dirty="0" err="1"/>
              <a:t>году</a:t>
            </a:r>
            <a:r>
              <a:rPr dirty="0"/>
              <a:t>:</a:t>
            </a:r>
          </a:p>
          <a:p>
            <a:pPr marL="268288" indent="-223838">
              <a:spcBef>
                <a:spcPts val="0"/>
              </a:spcBef>
              <a:buClr>
                <a:srgbClr val="C3260C"/>
              </a:buClr>
              <a:buSzPct val="130000"/>
              <a:defRPr sz="2000"/>
            </a:pPr>
            <a:r>
              <a:rPr dirty="0" err="1"/>
              <a:t>Работникам</a:t>
            </a:r>
            <a:r>
              <a:rPr dirty="0"/>
              <a:t> и </a:t>
            </a:r>
            <a:r>
              <a:rPr dirty="0" err="1"/>
              <a:t>студентам</a:t>
            </a:r>
            <a:r>
              <a:rPr dirty="0"/>
              <a:t> </a:t>
            </a:r>
            <a:r>
              <a:rPr dirty="0" err="1"/>
              <a:t>Института</a:t>
            </a:r>
            <a:r>
              <a:rPr dirty="0"/>
              <a:t> </a:t>
            </a:r>
            <a:r>
              <a:rPr dirty="0" err="1"/>
              <a:t>было</a:t>
            </a:r>
            <a:r>
              <a:rPr dirty="0"/>
              <a:t> </a:t>
            </a:r>
            <a:r>
              <a:rPr dirty="0" err="1"/>
              <a:t>разослано</a:t>
            </a:r>
            <a:r>
              <a:rPr dirty="0"/>
              <a:t> </a:t>
            </a:r>
            <a:r>
              <a:rPr b="1" dirty="0"/>
              <a:t>1</a:t>
            </a:r>
            <a:r>
              <a:rPr lang="ru-RU" b="1" dirty="0"/>
              <a:t>4</a:t>
            </a:r>
            <a:r>
              <a:rPr b="1" dirty="0"/>
              <a:t> </a:t>
            </a:r>
            <a:r>
              <a:rPr b="1" dirty="0" err="1"/>
              <a:t>писем</a:t>
            </a:r>
            <a:r>
              <a:rPr dirty="0"/>
              <a:t>, в </a:t>
            </a:r>
            <a:r>
              <a:rPr dirty="0" err="1"/>
              <a:t>т.ч</a:t>
            </a:r>
            <a:r>
              <a:rPr dirty="0"/>
              <a:t>.: </a:t>
            </a:r>
            <a:br>
              <a:rPr dirty="0"/>
            </a:br>
            <a:r>
              <a:rPr dirty="0"/>
              <a:t>- </a:t>
            </a:r>
            <a:r>
              <a:rPr dirty="0" err="1"/>
              <a:t>объявления</a:t>
            </a:r>
            <a:r>
              <a:rPr dirty="0"/>
              <a:t> о </a:t>
            </a:r>
            <a:r>
              <a:rPr dirty="0" err="1"/>
              <a:t>профсоюзных</a:t>
            </a:r>
            <a:r>
              <a:rPr dirty="0"/>
              <a:t> </a:t>
            </a:r>
            <a:r>
              <a:rPr dirty="0" err="1"/>
              <a:t>конференциях</a:t>
            </a:r>
            <a:r>
              <a:rPr dirty="0"/>
              <a:t> и </a:t>
            </a:r>
            <a:r>
              <a:rPr dirty="0" err="1"/>
              <a:t>других</a:t>
            </a:r>
            <a:r>
              <a:rPr dirty="0"/>
              <a:t> </a:t>
            </a:r>
            <a:r>
              <a:rPr dirty="0" err="1"/>
              <a:t>мероприятиях</a:t>
            </a:r>
            <a:r>
              <a:rPr dirty="0"/>
              <a:t>, </a:t>
            </a:r>
            <a:br>
              <a:rPr dirty="0"/>
            </a:br>
            <a:r>
              <a:rPr lang="ru-RU" dirty="0"/>
              <a:t>- информационный бюллетень о деятельности профсоюзной организации</a:t>
            </a:r>
            <a:r>
              <a:rPr lang="en-US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dirty="0"/>
              <a:t>- </a:t>
            </a:r>
            <a:r>
              <a:rPr dirty="0" err="1"/>
              <a:t>информация</a:t>
            </a:r>
            <a:r>
              <a:rPr dirty="0"/>
              <a:t> о </a:t>
            </a:r>
            <a:r>
              <a:rPr lang="ru-RU" dirty="0"/>
              <a:t>преимуществах членства в Профсоюзе, </a:t>
            </a:r>
            <a:r>
              <a:rPr dirty="0" err="1"/>
              <a:t>возможностях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членов</a:t>
            </a:r>
            <a:r>
              <a:rPr dirty="0"/>
              <a:t> </a:t>
            </a:r>
            <a:r>
              <a:rPr dirty="0" err="1"/>
              <a:t>Профсоюза</a:t>
            </a:r>
            <a:r>
              <a:rPr lang="ru-RU" dirty="0"/>
              <a:t>;</a:t>
            </a:r>
            <a:r>
              <a:rPr dirty="0"/>
              <a:t/>
            </a:r>
            <a:br>
              <a:rPr dirty="0"/>
            </a:br>
            <a:r>
              <a:rPr dirty="0"/>
              <a:t>- </a:t>
            </a:r>
            <a:r>
              <a:rPr dirty="0" err="1"/>
              <a:t>проекты</a:t>
            </a:r>
            <a:r>
              <a:rPr dirty="0"/>
              <a:t> </a:t>
            </a:r>
            <a:r>
              <a:rPr dirty="0" err="1"/>
              <a:t>документов</a:t>
            </a:r>
            <a:r>
              <a:rPr dirty="0"/>
              <a:t> </a:t>
            </a:r>
            <a:r>
              <a:rPr dirty="0" err="1"/>
              <a:t>Профорганизации</a:t>
            </a:r>
            <a:r>
              <a:rPr dirty="0"/>
              <a:t> и </a:t>
            </a:r>
            <a:r>
              <a:rPr dirty="0" err="1"/>
              <a:t>т.д</a:t>
            </a:r>
            <a:r>
              <a:rPr dirty="0"/>
              <a:t>.</a:t>
            </a:r>
          </a:p>
          <a:p>
            <a:pPr marL="268288" indent="-223838">
              <a:spcBef>
                <a:spcPts val="0"/>
              </a:spcBef>
              <a:buClr>
                <a:srgbClr val="C3260C"/>
              </a:buClr>
              <a:buSzPct val="130000"/>
              <a:defRPr sz="2000"/>
            </a:pPr>
            <a:r>
              <a:rPr dirty="0" err="1"/>
              <a:t>Среди</a:t>
            </a:r>
            <a:r>
              <a:rPr dirty="0"/>
              <a:t> </a:t>
            </a:r>
            <a:r>
              <a:rPr dirty="0" err="1"/>
              <a:t>работников</a:t>
            </a:r>
            <a:r>
              <a:rPr dirty="0"/>
              <a:t> и </a:t>
            </a:r>
            <a:r>
              <a:rPr dirty="0" err="1"/>
              <a:t>студентов</a:t>
            </a:r>
            <a:r>
              <a:rPr dirty="0"/>
              <a:t> </a:t>
            </a:r>
            <a:r>
              <a:rPr dirty="0" err="1"/>
              <a:t>Института</a:t>
            </a:r>
            <a:r>
              <a:rPr dirty="0"/>
              <a:t> - </a:t>
            </a:r>
            <a:r>
              <a:rPr dirty="0" err="1"/>
              <a:t>членов</a:t>
            </a:r>
            <a:r>
              <a:rPr dirty="0"/>
              <a:t> </a:t>
            </a:r>
            <a:r>
              <a:rPr dirty="0" err="1"/>
              <a:t>Профсоюза</a:t>
            </a:r>
            <a:r>
              <a:rPr dirty="0"/>
              <a:t> </a:t>
            </a:r>
            <a:r>
              <a:rPr dirty="0" err="1"/>
              <a:t>проведено</a:t>
            </a:r>
            <a:r>
              <a:rPr dirty="0"/>
              <a:t> </a:t>
            </a:r>
            <a:br>
              <a:rPr dirty="0"/>
            </a:br>
            <a:r>
              <a:rPr lang="ru-RU" b="1" dirty="0"/>
              <a:t>2</a:t>
            </a:r>
            <a:r>
              <a:rPr b="1" dirty="0"/>
              <a:t> </a:t>
            </a:r>
            <a:r>
              <a:rPr b="1" dirty="0" err="1"/>
              <a:t>онлайн-опроса</a:t>
            </a:r>
            <a:r>
              <a:rPr b="1" dirty="0"/>
              <a:t> </a:t>
            </a:r>
            <a:r>
              <a:rPr dirty="0"/>
              <a:t>(</a:t>
            </a:r>
            <a:r>
              <a:rPr dirty="0" err="1"/>
              <a:t>голосований</a:t>
            </a:r>
            <a:r>
              <a:rPr dirty="0"/>
              <a:t> и </a:t>
            </a:r>
            <a:r>
              <a:rPr dirty="0" err="1"/>
              <a:t>анкетирований</a:t>
            </a:r>
            <a:r>
              <a:rPr dirty="0"/>
              <a:t>).</a:t>
            </a:r>
          </a:p>
          <a:p>
            <a:pPr marL="268288" indent="-223838">
              <a:spcBef>
                <a:spcPts val="0"/>
              </a:spcBef>
              <a:buClr>
                <a:srgbClr val="C3260C"/>
              </a:buClr>
              <a:buSzPct val="130000"/>
              <a:defRPr sz="2000"/>
            </a:pPr>
            <a:r>
              <a:rPr lang="ru-RU" b="1" dirty="0"/>
              <a:t>Кроме того, </a:t>
            </a:r>
            <a:r>
              <a:rPr lang="ru-RU" dirty="0"/>
              <a:t>о</a:t>
            </a:r>
            <a:r>
              <a:rPr dirty="0" err="1"/>
              <a:t>рганизационным</a:t>
            </a:r>
            <a:r>
              <a:rPr dirty="0"/>
              <a:t> </a:t>
            </a:r>
            <a:r>
              <a:rPr dirty="0" err="1"/>
              <a:t>сектором</a:t>
            </a:r>
            <a:r>
              <a:rPr dirty="0"/>
              <a:t> </a:t>
            </a:r>
            <a:r>
              <a:rPr dirty="0" err="1"/>
              <a:t>профкома</a:t>
            </a:r>
            <a:r>
              <a:rPr dirty="0"/>
              <a:t> </a:t>
            </a:r>
            <a:r>
              <a:rPr dirty="0" err="1"/>
              <a:t>регулярно</a:t>
            </a:r>
            <a:r>
              <a:rPr dirty="0"/>
              <a:t> </a:t>
            </a:r>
            <a:r>
              <a:rPr b="1" dirty="0"/>
              <a:t>(1-2 </a:t>
            </a:r>
            <a:r>
              <a:rPr b="1" dirty="0" err="1"/>
              <a:t>раза</a:t>
            </a:r>
            <a:r>
              <a:rPr b="1" dirty="0"/>
              <a:t> </a:t>
            </a:r>
            <a:r>
              <a:rPr lang="ru-RU" b="1" dirty="0"/>
              <a:t/>
            </a:r>
            <a:br>
              <a:rPr lang="ru-RU" b="1" dirty="0"/>
            </a:br>
            <a:r>
              <a:rPr b="1" dirty="0"/>
              <a:t>в</a:t>
            </a:r>
            <a:r>
              <a:rPr lang="ru-RU" b="1" dirty="0"/>
              <a:t> </a:t>
            </a:r>
            <a:r>
              <a:rPr b="1" dirty="0" err="1"/>
              <a:t>неделю</a:t>
            </a:r>
            <a:r>
              <a:rPr b="1" dirty="0"/>
              <a:t>) </a:t>
            </a:r>
            <a:r>
              <a:rPr dirty="0" err="1"/>
              <a:t>осуществлялась</a:t>
            </a:r>
            <a:r>
              <a:rPr dirty="0"/>
              <a:t> </a:t>
            </a:r>
            <a:r>
              <a:rPr dirty="0" err="1"/>
              <a:t>рассылка</a:t>
            </a:r>
            <a:r>
              <a:rPr dirty="0"/>
              <a:t> о </a:t>
            </a:r>
            <a:r>
              <a:rPr dirty="0" err="1"/>
              <a:t>возможностях</a:t>
            </a:r>
            <a:r>
              <a:rPr dirty="0"/>
              <a:t> </a:t>
            </a:r>
            <a:r>
              <a:rPr dirty="0" err="1"/>
              <a:t>посещения</a:t>
            </a:r>
            <a:r>
              <a:rPr dirty="0"/>
              <a:t> </a:t>
            </a:r>
            <a:r>
              <a:rPr dirty="0" err="1"/>
              <a:t>мероприятий</a:t>
            </a:r>
            <a:r>
              <a:rPr dirty="0"/>
              <a:t> в </a:t>
            </a:r>
            <a:r>
              <a:rPr dirty="0" err="1"/>
              <a:t>сфере</a:t>
            </a:r>
            <a:r>
              <a:rPr dirty="0"/>
              <a:t> </a:t>
            </a:r>
            <a:r>
              <a:rPr dirty="0" err="1"/>
              <a:t>искусства</a:t>
            </a:r>
            <a:r>
              <a:rPr lang="ru-RU" dirty="0"/>
              <a:t> и культуры</a:t>
            </a:r>
            <a:r>
              <a:rPr dirty="0"/>
              <a:t> (</a:t>
            </a:r>
            <a:r>
              <a:rPr dirty="0" err="1"/>
              <a:t>театры</a:t>
            </a:r>
            <a:r>
              <a:rPr dirty="0"/>
              <a:t>, </a:t>
            </a:r>
            <a:r>
              <a:rPr dirty="0" err="1"/>
              <a:t>концертные</a:t>
            </a:r>
            <a:r>
              <a:rPr dirty="0"/>
              <a:t> </a:t>
            </a:r>
            <a:r>
              <a:rPr dirty="0" err="1"/>
              <a:t>залы</a:t>
            </a:r>
            <a:r>
              <a:rPr dirty="0"/>
              <a:t> и </a:t>
            </a:r>
            <a:r>
              <a:rPr dirty="0" err="1"/>
              <a:t>др</a:t>
            </a:r>
            <a:r>
              <a:rPr dirty="0"/>
              <a:t>.), </a:t>
            </a:r>
            <a:r>
              <a:rPr dirty="0" err="1"/>
              <a:t>приобретения</a:t>
            </a:r>
            <a:r>
              <a:rPr dirty="0"/>
              <a:t> </a:t>
            </a:r>
            <a:r>
              <a:rPr dirty="0" err="1"/>
              <a:t>билетов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специальным</a:t>
            </a:r>
            <a:r>
              <a:rPr dirty="0"/>
              <a:t> </a:t>
            </a:r>
            <a:r>
              <a:rPr dirty="0" err="1"/>
              <a:t>ценам</a:t>
            </a:r>
            <a:r>
              <a:rPr dirty="0"/>
              <a:t> и </a:t>
            </a:r>
            <a:r>
              <a:rPr dirty="0" err="1"/>
              <a:t>т.д</a:t>
            </a:r>
            <a:r>
              <a:rPr dirty="0"/>
              <a:t>.</a:t>
            </a:r>
          </a:p>
        </p:txBody>
      </p:sp>
      <p:pic>
        <p:nvPicPr>
          <p:cNvPr id="158" name="Picture 2" descr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8742" y="332656"/>
            <a:ext cx="1963738" cy="6651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6621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274638"/>
            <a:ext cx="6696744" cy="1143001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t>Социальное партнерство</a:t>
            </a:r>
          </a:p>
        </p:txBody>
      </p:sp>
      <p:sp>
        <p:nvSpPr>
          <p:cNvPr id="161" name="Прямоугольник 4"/>
          <p:cNvSpPr/>
          <p:nvPr/>
        </p:nvSpPr>
        <p:spPr>
          <a:xfrm>
            <a:off x="251519" y="1340767"/>
            <a:ext cx="8640962" cy="21602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2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50272" cy="4525963"/>
          </a:xfrm>
          <a:prstGeom prst="rect">
            <a:avLst/>
          </a:prstGeom>
        </p:spPr>
        <p:txBody>
          <a:bodyPr/>
          <a:lstStyle/>
          <a:p>
            <a:pPr marL="360363" indent="-315913" algn="just">
              <a:spcBef>
                <a:spcPts val="0"/>
              </a:spcBef>
              <a:buClr>
                <a:srgbClr val="C3260C"/>
              </a:buClr>
              <a:buSzPct val="130000"/>
              <a:defRPr sz="2000"/>
            </a:pPr>
            <a:r>
              <a:rPr dirty="0" err="1"/>
              <a:t>Члены</a:t>
            </a:r>
            <a:r>
              <a:rPr dirty="0"/>
              <a:t> </a:t>
            </a:r>
            <a:r>
              <a:rPr dirty="0" err="1"/>
              <a:t>профкома</a:t>
            </a:r>
            <a:r>
              <a:rPr dirty="0"/>
              <a:t> </a:t>
            </a:r>
            <a:r>
              <a:rPr dirty="0" err="1"/>
              <a:t>участвовали</a:t>
            </a:r>
            <a:r>
              <a:rPr dirty="0"/>
              <a:t> в </a:t>
            </a:r>
            <a:r>
              <a:rPr dirty="0" err="1"/>
              <a:t>течение</a:t>
            </a:r>
            <a:r>
              <a:rPr dirty="0"/>
              <a:t> </a:t>
            </a:r>
            <a:r>
              <a:rPr dirty="0" err="1"/>
              <a:t>года</a:t>
            </a:r>
            <a:r>
              <a:rPr dirty="0"/>
              <a:t> в </a:t>
            </a:r>
            <a:r>
              <a:rPr dirty="0" err="1"/>
              <a:t>заседаниях</a:t>
            </a:r>
            <a:r>
              <a:rPr dirty="0"/>
              <a:t> </a:t>
            </a:r>
            <a:r>
              <a:rPr dirty="0" err="1"/>
              <a:t>комиссий</a:t>
            </a:r>
            <a:r>
              <a:rPr dirty="0"/>
              <a:t> </a:t>
            </a:r>
            <a:r>
              <a:rPr dirty="0" err="1"/>
              <a:t>Института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распределению</a:t>
            </a:r>
            <a:r>
              <a:rPr dirty="0"/>
              <a:t> </a:t>
            </a:r>
            <a:r>
              <a:rPr dirty="0" err="1"/>
              <a:t>стипендиального</a:t>
            </a:r>
            <a:r>
              <a:rPr dirty="0"/>
              <a:t> </a:t>
            </a:r>
            <a:r>
              <a:rPr dirty="0" err="1"/>
              <a:t>фонда</a:t>
            </a:r>
            <a:r>
              <a:rPr dirty="0"/>
              <a:t>, </a:t>
            </a:r>
            <a:r>
              <a:rPr lang="ru-RU" dirty="0"/>
              <a:t>по переводу студентов, обучающихся на коммерческой основе, на освободившиеся бюджетные места.</a:t>
            </a:r>
          </a:p>
          <a:p>
            <a:pPr marL="360363" indent="-315913" algn="just">
              <a:spcBef>
                <a:spcPts val="0"/>
              </a:spcBef>
              <a:buClr>
                <a:srgbClr val="C3260C"/>
              </a:buClr>
              <a:buSzPct val="130000"/>
              <a:defRPr sz="2000"/>
            </a:pPr>
            <a:r>
              <a:rPr dirty="0" err="1"/>
              <a:t>Председатель</a:t>
            </a:r>
            <a:r>
              <a:rPr dirty="0"/>
              <a:t> </a:t>
            </a:r>
            <a:r>
              <a:rPr dirty="0" err="1"/>
              <a:t>Профсоюз</a:t>
            </a:r>
            <a:r>
              <a:rPr lang="ru-RU" dirty="0"/>
              <a:t>ной организации</a:t>
            </a:r>
            <a:r>
              <a:rPr dirty="0"/>
              <a:t> </a:t>
            </a:r>
            <a:r>
              <a:rPr dirty="0" err="1"/>
              <a:t>являлся</a:t>
            </a:r>
            <a:r>
              <a:rPr dirty="0"/>
              <a:t> </a:t>
            </a:r>
            <a:r>
              <a:rPr dirty="0" err="1"/>
              <a:t>членом</a:t>
            </a:r>
            <a:r>
              <a:rPr dirty="0"/>
              <a:t> </a:t>
            </a:r>
            <a:r>
              <a:rPr dirty="0" err="1"/>
              <a:t>Ученого</a:t>
            </a:r>
            <a:r>
              <a:rPr dirty="0"/>
              <a:t> </a:t>
            </a:r>
            <a:r>
              <a:rPr dirty="0" err="1"/>
              <a:t>совета</a:t>
            </a:r>
            <a:r>
              <a:rPr dirty="0"/>
              <a:t> </a:t>
            </a:r>
            <a:r>
              <a:rPr dirty="0" err="1"/>
              <a:t>Института</a:t>
            </a:r>
            <a:r>
              <a:rPr dirty="0"/>
              <a:t>, </a:t>
            </a:r>
            <a:r>
              <a:rPr dirty="0" err="1"/>
              <a:t>членом</a:t>
            </a:r>
            <a:r>
              <a:rPr dirty="0"/>
              <a:t> </a:t>
            </a:r>
            <a:r>
              <a:rPr dirty="0" err="1"/>
              <a:t>конкурсной</a:t>
            </a:r>
            <a:r>
              <a:rPr dirty="0"/>
              <a:t> </a:t>
            </a:r>
            <a:r>
              <a:rPr dirty="0" err="1"/>
              <a:t>комиссии</a:t>
            </a:r>
            <a:r>
              <a:rPr dirty="0"/>
              <a:t>, </a:t>
            </a:r>
            <a:r>
              <a:rPr dirty="0" err="1"/>
              <a:t>Комиссии</a:t>
            </a:r>
            <a:r>
              <a:rPr dirty="0"/>
              <a:t> по </a:t>
            </a:r>
            <a:r>
              <a:rPr dirty="0" err="1"/>
              <a:t>разрешению</a:t>
            </a:r>
            <a:r>
              <a:rPr dirty="0"/>
              <a:t> </a:t>
            </a:r>
            <a:r>
              <a:rPr dirty="0" err="1"/>
              <a:t>трудовых</a:t>
            </a:r>
            <a:r>
              <a:rPr dirty="0"/>
              <a:t> </a:t>
            </a:r>
            <a:r>
              <a:rPr dirty="0" err="1"/>
              <a:t>споров</a:t>
            </a:r>
            <a:r>
              <a:rPr dirty="0"/>
              <a:t>, </a:t>
            </a:r>
            <a:r>
              <a:rPr dirty="0" err="1"/>
              <a:t>комиссии</a:t>
            </a:r>
            <a:r>
              <a:rPr dirty="0"/>
              <a:t> по </a:t>
            </a:r>
            <a:r>
              <a:rPr dirty="0" err="1"/>
              <a:t>этике</a:t>
            </a:r>
            <a:r>
              <a:rPr dirty="0"/>
              <a:t> и </a:t>
            </a:r>
            <a:r>
              <a:rPr dirty="0" err="1"/>
              <a:t>т.д</a:t>
            </a:r>
            <a:r>
              <a:rPr dirty="0"/>
              <a:t>.</a:t>
            </a:r>
            <a:endParaRPr sz="1500" dirty="0"/>
          </a:p>
          <a:p>
            <a:pPr marL="360363" indent="-315913" algn="just">
              <a:spcBef>
                <a:spcPts val="0"/>
              </a:spcBef>
              <a:buClr>
                <a:srgbClr val="C3260C"/>
              </a:buClr>
              <a:buSzPct val="130000"/>
              <a:defRPr sz="2000"/>
            </a:pPr>
            <a:r>
              <a:rPr dirty="0" err="1"/>
              <a:t>Оказывалась</a:t>
            </a:r>
            <a:r>
              <a:rPr dirty="0"/>
              <a:t> </a:t>
            </a:r>
            <a:r>
              <a:rPr dirty="0" err="1"/>
              <a:t>организационная</a:t>
            </a:r>
            <a:r>
              <a:rPr dirty="0"/>
              <a:t> и </a:t>
            </a:r>
            <a:r>
              <a:rPr dirty="0" err="1"/>
              <a:t>финансовая</a:t>
            </a:r>
            <a:r>
              <a:rPr dirty="0"/>
              <a:t> </a:t>
            </a:r>
            <a:r>
              <a:rPr dirty="0" err="1"/>
              <a:t>помощь</a:t>
            </a:r>
            <a:r>
              <a:rPr dirty="0"/>
              <a:t> в работе </a:t>
            </a:r>
            <a:r>
              <a:rPr dirty="0" err="1"/>
              <a:t>Спортивного</a:t>
            </a:r>
            <a:r>
              <a:rPr dirty="0"/>
              <a:t> </a:t>
            </a:r>
            <a:r>
              <a:rPr dirty="0" err="1"/>
              <a:t>клуба</a:t>
            </a:r>
            <a:r>
              <a:rPr dirty="0"/>
              <a:t> </a:t>
            </a:r>
            <a:r>
              <a:rPr dirty="0" err="1"/>
              <a:t>Института</a:t>
            </a:r>
            <a:r>
              <a:rPr dirty="0"/>
              <a:t> и </a:t>
            </a:r>
            <a:r>
              <a:rPr dirty="0" err="1"/>
              <a:t>Киноклуба</a:t>
            </a:r>
            <a:r>
              <a:rPr dirty="0"/>
              <a:t> </a:t>
            </a:r>
            <a:r>
              <a:rPr dirty="0" err="1"/>
              <a:t>Института</a:t>
            </a:r>
            <a:r>
              <a:rPr dirty="0"/>
              <a:t>, в </a:t>
            </a:r>
            <a:r>
              <a:rPr dirty="0" err="1"/>
              <a:t>организации</a:t>
            </a:r>
            <a:r>
              <a:rPr dirty="0"/>
              <a:t> </a:t>
            </a:r>
            <a:r>
              <a:rPr dirty="0" err="1"/>
              <a:t>студенческих</a:t>
            </a:r>
            <a:r>
              <a:rPr dirty="0"/>
              <a:t> </a:t>
            </a:r>
            <a:r>
              <a:rPr dirty="0" err="1"/>
              <a:t>культурно-массовых</a:t>
            </a:r>
            <a:r>
              <a:rPr dirty="0"/>
              <a:t>, </a:t>
            </a:r>
            <a:r>
              <a:rPr dirty="0" err="1"/>
              <a:t>научных</a:t>
            </a:r>
            <a:r>
              <a:rPr dirty="0"/>
              <a:t> </a:t>
            </a:r>
            <a:r>
              <a:rPr dirty="0" err="1"/>
              <a:t>мероприятий</a:t>
            </a:r>
            <a:r>
              <a:rPr dirty="0"/>
              <a:t>.</a:t>
            </a:r>
            <a:endParaRPr sz="1500" dirty="0"/>
          </a:p>
          <a:p>
            <a:pPr marL="360363" indent="-315913" algn="just">
              <a:spcBef>
                <a:spcPts val="0"/>
              </a:spcBef>
              <a:buClr>
                <a:srgbClr val="C3260C"/>
              </a:buClr>
              <a:buSzPct val="130000"/>
              <a:defRPr sz="2000"/>
            </a:pPr>
            <a:r>
              <a:rPr dirty="0" err="1"/>
              <a:t>Проводилась</a:t>
            </a:r>
            <a:r>
              <a:rPr dirty="0"/>
              <a:t> </a:t>
            </a:r>
            <a:r>
              <a:rPr dirty="0" err="1"/>
              <a:t>совместная</a:t>
            </a:r>
            <a:r>
              <a:rPr dirty="0"/>
              <a:t> </a:t>
            </a:r>
            <a:r>
              <a:rPr dirty="0" err="1"/>
              <a:t>работа</a:t>
            </a:r>
            <a:r>
              <a:rPr dirty="0"/>
              <a:t> </a:t>
            </a:r>
            <a:r>
              <a:rPr dirty="0" err="1"/>
              <a:t>профкома</a:t>
            </a:r>
            <a:r>
              <a:rPr dirty="0"/>
              <a:t> и </a:t>
            </a:r>
            <a:r>
              <a:rPr dirty="0" err="1"/>
              <a:t>отдела</a:t>
            </a:r>
            <a:r>
              <a:rPr dirty="0"/>
              <a:t> </a:t>
            </a:r>
            <a:r>
              <a:rPr dirty="0" err="1"/>
              <a:t>охраны</a:t>
            </a:r>
            <a:r>
              <a:rPr dirty="0"/>
              <a:t> </a:t>
            </a:r>
            <a:r>
              <a:rPr dirty="0" err="1"/>
              <a:t>труда</a:t>
            </a:r>
            <a:r>
              <a:rPr dirty="0"/>
              <a:t> по </a:t>
            </a:r>
            <a:r>
              <a:rPr dirty="0" err="1"/>
              <a:t>организации</a:t>
            </a:r>
            <a:r>
              <a:rPr dirty="0"/>
              <a:t> и </a:t>
            </a:r>
            <a:r>
              <a:rPr dirty="0" err="1"/>
              <a:t>контролю</a:t>
            </a:r>
            <a:r>
              <a:rPr dirty="0"/>
              <a:t> </a:t>
            </a:r>
            <a:r>
              <a:rPr lang="ru-RU" dirty="0"/>
              <a:t>помещений института, над</a:t>
            </a:r>
            <a:r>
              <a:rPr dirty="0"/>
              <a:t> </a:t>
            </a:r>
            <a:r>
              <a:rPr dirty="0" err="1"/>
              <a:t>ежегодн</a:t>
            </a:r>
            <a:r>
              <a:rPr lang="ru-RU" dirty="0" err="1"/>
              <a:t>ым</a:t>
            </a:r>
            <a:r>
              <a:rPr dirty="0"/>
              <a:t> </a:t>
            </a:r>
            <a:r>
              <a:rPr dirty="0" err="1"/>
              <a:t>Соглашени</a:t>
            </a:r>
            <a:r>
              <a:rPr lang="ru-RU" dirty="0"/>
              <a:t>ем</a:t>
            </a:r>
            <a:r>
              <a:rPr dirty="0"/>
              <a:t> по </a:t>
            </a:r>
            <a:r>
              <a:rPr dirty="0" err="1"/>
              <a:t>охране</a:t>
            </a:r>
            <a:r>
              <a:rPr dirty="0"/>
              <a:t> </a:t>
            </a:r>
            <a:r>
              <a:rPr dirty="0" err="1"/>
              <a:t>труда</a:t>
            </a:r>
            <a:r>
              <a:rPr lang="ru-RU" dirty="0"/>
              <a:t> и его выполнением</a:t>
            </a:r>
            <a:r>
              <a:rPr dirty="0"/>
              <a:t>.</a:t>
            </a:r>
          </a:p>
        </p:txBody>
      </p:sp>
      <p:pic>
        <p:nvPicPr>
          <p:cNvPr id="163" name="Picture 3" descr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8971" y="260647"/>
            <a:ext cx="1968501" cy="6588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1983</Words>
  <Application>Microsoft Office PowerPoint</Application>
  <PresentationFormat>Экран (4:3)</PresentationFormat>
  <Paragraphs>359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Arial Cyr</vt:lpstr>
      <vt:lpstr>Calibri</vt:lpstr>
      <vt:lpstr>Times New Roman</vt:lpstr>
      <vt:lpstr>Trebuchet MS</vt:lpstr>
      <vt:lpstr>Тема Office</vt:lpstr>
      <vt:lpstr> ПУБЛИЧНЫЙ ГОДОВОЙ ДОКЛАД Объединенной профсоюзной организации  ФГБОУ ВО «Государственный институт  русского языка им. А.С . Пушкина»  Московской городской организации Общероссийского Профсоюза образования  Москва, 2022 г.</vt:lpstr>
      <vt:lpstr>В 2022 году были разработаны  и приняты:</vt:lpstr>
      <vt:lpstr>Состав Профсоюза</vt:lpstr>
      <vt:lpstr>Состав профкома и  ревизионной комиссии*</vt:lpstr>
      <vt:lpstr>Организационная работа</vt:lpstr>
      <vt:lpstr>Информационная работа</vt:lpstr>
      <vt:lpstr>Информационная работа</vt:lpstr>
      <vt:lpstr>Информационная работа</vt:lpstr>
      <vt:lpstr>Социальное партнерство</vt:lpstr>
      <vt:lpstr>Социальная работа</vt:lpstr>
      <vt:lpstr>Коллективно-договорная работа</vt:lpstr>
      <vt:lpstr>Культурно-массовая работа</vt:lpstr>
      <vt:lpstr>Культурно-массовая работа</vt:lpstr>
      <vt:lpstr>Обучение профактива</vt:lpstr>
      <vt:lpstr>Презентация PowerPoint</vt:lpstr>
      <vt:lpstr>Презентация PowerPoint</vt:lpstr>
      <vt:lpstr>Презентация PowerPoint</vt:lpstr>
      <vt:lpstr>Краткий финансовый отчет </vt:lpstr>
      <vt:lpstr>Количественные показатели</vt:lpstr>
      <vt:lpstr>Контактная информация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ПУБЛИЧНЫЙ ГОДОВОЙ ДОКЛАД Объединенной профсоюзной организации ФГБОУ ВО «Государственный институт русского языка им А.С . Пушкина» Московской городской организации Общероссийского Профсоюза образования»  Москва, 2021 г.</dc:title>
  <dc:creator>Игорь</dc:creator>
  <cp:lastModifiedBy>Чернышева Елена Николаевна</cp:lastModifiedBy>
  <cp:revision>60</cp:revision>
  <dcterms:modified xsi:type="dcterms:W3CDTF">2023-08-14T08:24:37Z</dcterms:modified>
</cp:coreProperties>
</file>